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77" r:id="rId9"/>
    <p:sldId id="267" r:id="rId10"/>
    <p:sldId id="268" r:id="rId11"/>
    <p:sldId id="273" r:id="rId12"/>
    <p:sldId id="274" r:id="rId13"/>
    <p:sldId id="275" r:id="rId14"/>
    <p:sldId id="276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3" autoAdjust="0"/>
    <p:restoredTop sz="86445" autoAdjust="0"/>
  </p:normalViewPr>
  <p:slideViewPr>
    <p:cSldViewPr>
      <p:cViewPr varScale="1">
        <p:scale>
          <a:sx n="60" d="100"/>
          <a:sy n="60" d="100"/>
        </p:scale>
        <p:origin x="-1172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3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416EFF7-9903-4FAB-A925-49E77B844785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A725FF5-2291-468E-B89D-6D60306ED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99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845260-DEB9-4655-AC8E-1C92A6D8D91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985A57A-AF69-45AE-BD7D-60FB1C0AE5B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845260-DEB9-4655-AC8E-1C92A6D8D91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5A57A-AF69-45AE-BD7D-60FB1C0AE5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845260-DEB9-4655-AC8E-1C92A6D8D91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985A57A-AF69-45AE-BD7D-60FB1C0AE5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845260-DEB9-4655-AC8E-1C92A6D8D91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5A57A-AF69-45AE-BD7D-60FB1C0AE5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845260-DEB9-4655-AC8E-1C92A6D8D91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985A57A-AF69-45AE-BD7D-60FB1C0AE5B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845260-DEB9-4655-AC8E-1C92A6D8D91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5A57A-AF69-45AE-BD7D-60FB1C0AE5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845260-DEB9-4655-AC8E-1C92A6D8D91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5A57A-AF69-45AE-BD7D-60FB1C0AE5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845260-DEB9-4655-AC8E-1C92A6D8D91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5A57A-AF69-45AE-BD7D-60FB1C0AE5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845260-DEB9-4655-AC8E-1C92A6D8D91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5A57A-AF69-45AE-BD7D-60FB1C0AE5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845260-DEB9-4655-AC8E-1C92A6D8D91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5A57A-AF69-45AE-BD7D-60FB1C0AE5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845260-DEB9-4655-AC8E-1C92A6D8D91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85A57A-AF69-45AE-BD7D-60FB1C0AE5B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845260-DEB9-4655-AC8E-1C92A6D8D913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985A57A-AF69-45AE-BD7D-60FB1C0AE5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ed.state.nm.us/ped/RtI_SpecialEdResource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School Social Worker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Cooperative Educational Services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February 2015</a:t>
            </a:r>
          </a:p>
          <a:p>
            <a:pPr marL="457200" lvl="1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Sandra M. Fortier,</a:t>
            </a:r>
            <a:r>
              <a:rPr lang="en-US" baseline="0" dirty="0" smtClean="0">
                <a:solidFill>
                  <a:schemeClr val="bg1"/>
                </a:solidFill>
              </a:rPr>
              <a:t> LISW</a:t>
            </a:r>
          </a:p>
        </p:txBody>
      </p:sp>
    </p:spTree>
    <p:extLst>
      <p:ext uri="{BB962C8B-B14F-4D97-AF65-F5344CB8AC3E}">
        <p14:creationId xmlns:p14="http://schemas.microsoft.com/office/powerpoint/2010/main" val="359385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Conducting an FBA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Prior parental written consent is required to gather any new information.</a:t>
            </a:r>
          </a:p>
          <a:p>
            <a:pPr lvl="1"/>
            <a:r>
              <a:rPr lang="en-US" dirty="0" smtClean="0"/>
              <a:t>FBA is usually conducted by members of the SAT or IEP team, sometimes other staff who specialize in behavior or the student’s disability.  </a:t>
            </a:r>
          </a:p>
          <a:p>
            <a:r>
              <a:rPr lang="en-US" dirty="0" smtClean="0"/>
              <a:t>Gather information to identify a specific target</a:t>
            </a:r>
            <a:r>
              <a:rPr lang="en-US" baseline="0" dirty="0" smtClean="0"/>
              <a:t> behavior – </a:t>
            </a:r>
          </a:p>
          <a:p>
            <a:pPr lvl="1"/>
            <a:r>
              <a:rPr lang="en-US" baseline="0" dirty="0" smtClean="0"/>
              <a:t>teacher report forms</a:t>
            </a:r>
          </a:p>
          <a:p>
            <a:pPr lvl="1"/>
            <a:r>
              <a:rPr lang="en-US" baseline="0" dirty="0" smtClean="0"/>
              <a:t>observations</a:t>
            </a:r>
          </a:p>
          <a:p>
            <a:r>
              <a:rPr lang="en-US" baseline="0" dirty="0" smtClean="0"/>
              <a:t>Gather information to determine the function of the behavior – </a:t>
            </a:r>
          </a:p>
          <a:p>
            <a:pPr lvl="1"/>
            <a:r>
              <a:rPr lang="en-US" baseline="0" dirty="0" smtClean="0"/>
              <a:t>teacher, student, parent, interviews and report forms</a:t>
            </a:r>
          </a:p>
          <a:p>
            <a:pPr lvl="1"/>
            <a:r>
              <a:rPr lang="en-US" baseline="0" dirty="0" smtClean="0"/>
              <a:t>Formal observations by multiple staff </a:t>
            </a:r>
          </a:p>
          <a:p>
            <a:pPr lvl="2"/>
            <a:r>
              <a:rPr lang="en-US" dirty="0" smtClean="0"/>
              <a:t>Antecedent,</a:t>
            </a:r>
            <a:r>
              <a:rPr lang="en-US" baseline="0" dirty="0" smtClean="0"/>
              <a:t> Behavior, Consequence</a:t>
            </a:r>
          </a:p>
          <a:p>
            <a:pPr lvl="2"/>
            <a:r>
              <a:rPr lang="en-US" baseline="0" dirty="0" smtClean="0"/>
              <a:t>Scatterplots</a:t>
            </a:r>
          </a:p>
          <a:p>
            <a:pPr lvl="0"/>
            <a:r>
              <a:rPr lang="en-US" dirty="0" smtClean="0"/>
              <a:t>Culminates in</a:t>
            </a:r>
            <a:r>
              <a:rPr lang="en-US" baseline="0" dirty="0" smtClean="0"/>
              <a:t> the </a:t>
            </a:r>
            <a:r>
              <a:rPr lang="en-US" dirty="0" smtClean="0"/>
              <a:t>FBA Report Form</a:t>
            </a:r>
          </a:p>
          <a:p>
            <a:pPr lvl="1"/>
            <a:r>
              <a:rPr lang="en-US" dirty="0" smtClean="0"/>
              <a:t>Formulate</a:t>
            </a:r>
            <a:r>
              <a:rPr lang="en-US" baseline="0" dirty="0" smtClean="0"/>
              <a:t> a hypothesis about the function of the behavior and the existence of a skill or performance</a:t>
            </a:r>
            <a:r>
              <a:rPr lang="en-US" dirty="0" smtClean="0"/>
              <a:t> </a:t>
            </a:r>
            <a:r>
              <a:rPr lang="en-US" baseline="0" dirty="0" smtClean="0"/>
              <a:t>deficit.</a:t>
            </a:r>
          </a:p>
          <a:p>
            <a:pPr lvl="1"/>
            <a:r>
              <a:rPr lang="en-US" baseline="0" dirty="0" smtClean="0"/>
              <a:t>Team meets to decide whether to proceed</a:t>
            </a:r>
            <a:r>
              <a:rPr lang="en-US" dirty="0" smtClean="0"/>
              <a:t> </a:t>
            </a:r>
            <a:r>
              <a:rPr lang="en-US" baseline="0" dirty="0" smtClean="0"/>
              <a:t>to developing a Behavior Intervention Plan.</a:t>
            </a:r>
          </a:p>
          <a:p>
            <a:pPr marL="457200" lvl="1" indent="0">
              <a:buNone/>
            </a:pPr>
            <a:endParaRPr lang="en-US" baseline="0" dirty="0" smtClean="0"/>
          </a:p>
          <a:p>
            <a:pPr marL="457200" lvl="1" indent="0">
              <a:buNone/>
            </a:pPr>
            <a:r>
              <a:rPr lang="en-US" baseline="0" dirty="0" smtClean="0"/>
              <a:t>Sample forms for FBA process are available at: http://ped.state.nm.us/RtI_SpecialEdResources.html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048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 Intervention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 intervention plan that</a:t>
            </a:r>
            <a:r>
              <a:rPr lang="en-US" baseline="0" dirty="0" smtClean="0"/>
              <a:t> emphasizes skills a student needs in order to behave in more appropriate ways, or provides motivation to meet the desired behavioral outcome.  </a:t>
            </a:r>
          </a:p>
          <a:p>
            <a:r>
              <a:rPr lang="en-US" baseline="0" dirty="0" smtClean="0"/>
              <a:t>Identifies the function of the </a:t>
            </a:r>
            <a:r>
              <a:rPr lang="en-US" dirty="0" smtClean="0"/>
              <a:t>behavior.</a:t>
            </a:r>
            <a:endParaRPr lang="en-US" baseline="0" dirty="0" smtClean="0"/>
          </a:p>
          <a:p>
            <a:r>
              <a:rPr lang="en-US" baseline="0" dirty="0" smtClean="0"/>
              <a:t>Is the behavior a skill or performance deficit?</a:t>
            </a:r>
          </a:p>
          <a:p>
            <a:r>
              <a:rPr lang="en-US" baseline="0" dirty="0" smtClean="0"/>
              <a:t>Identifies positive interventions, supports, and consequences to alleviate behavioral issues.</a:t>
            </a:r>
          </a:p>
          <a:p>
            <a:r>
              <a:rPr lang="en-US" baseline="0" dirty="0" smtClean="0"/>
              <a:t>Provides a system of tracking outcomes and sets dates for review.</a:t>
            </a:r>
          </a:p>
          <a:p>
            <a:pPr marL="0" indent="0">
              <a:buNone/>
            </a:pPr>
            <a:endParaRPr lang="en-US" baseline="0" dirty="0" smtClean="0"/>
          </a:p>
          <a:p>
            <a:pPr marL="0" indent="0">
              <a:buNone/>
            </a:pPr>
            <a:r>
              <a:rPr lang="en-US" baseline="0" dirty="0" smtClean="0"/>
              <a:t>Sample BIP Forms are available at:</a:t>
            </a:r>
          </a:p>
          <a:p>
            <a:pPr marL="0" indent="0">
              <a:buNone/>
            </a:pPr>
            <a:r>
              <a:rPr lang="en-US" baseline="0" dirty="0" smtClean="0"/>
              <a:t>http://ped.state.nm.us/Rtl_SpecialEdResources.html</a:t>
            </a:r>
          </a:p>
          <a:p>
            <a:pPr marL="0" indent="0">
              <a:buNone/>
            </a:pPr>
            <a:r>
              <a:rPr lang="en-US" baseline="0" dirty="0" smtClean="0"/>
              <a:t>More Info:</a:t>
            </a:r>
          </a:p>
          <a:p>
            <a:pPr marL="0" indent="0">
              <a:buNone/>
            </a:pPr>
            <a:r>
              <a:rPr lang="en-US" dirty="0" smtClean="0"/>
              <a:t>www.pbisworld.com/tier-2/behavior-intervention-plan-bip/</a:t>
            </a:r>
            <a:endParaRPr lang="en-US" baseline="0" dirty="0" smtClean="0"/>
          </a:p>
          <a:p>
            <a:pPr marL="0" indent="0">
              <a:buNone/>
            </a:pPr>
            <a:r>
              <a:rPr lang="en-US" baseline="0" dirty="0" smtClean="0"/>
              <a:t>And www.pbis.org/school/pbis-and-the-law</a:t>
            </a:r>
          </a:p>
          <a:p>
            <a:pPr marL="0" indent="0">
              <a:buNone/>
            </a:pPr>
            <a:endParaRPr lang="en-US" baseline="0" dirty="0" smtClean="0"/>
          </a:p>
          <a:p>
            <a:pPr marL="0" indent="0">
              <a:buNone/>
            </a:pP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16003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Confidentiality – limited in nature  </a:t>
            </a:r>
          </a:p>
          <a:p>
            <a:pPr lvl="1"/>
            <a:r>
              <a:rPr lang="en-US" dirty="0" err="1" smtClean="0"/>
              <a:t>See:http</a:t>
            </a:r>
            <a:r>
              <a:rPr lang="en-US" dirty="0" smtClean="0"/>
              <a:t>://socialworkers.org/practice/school/confidentiality.pdf</a:t>
            </a:r>
          </a:p>
          <a:p>
            <a:pPr lvl="1"/>
            <a:r>
              <a:rPr lang="en-US" dirty="0" smtClean="0"/>
              <a:t>Authorization for Release of Information form (ces.org)</a:t>
            </a:r>
          </a:p>
          <a:p>
            <a:r>
              <a:rPr lang="en-US" dirty="0" smtClean="0"/>
              <a:t>Mandated Reporting</a:t>
            </a:r>
          </a:p>
          <a:p>
            <a:r>
              <a:rPr lang="en-US" dirty="0" smtClean="0"/>
              <a:t>Crisis Situations (risk</a:t>
            </a:r>
            <a:r>
              <a:rPr lang="en-US" baseline="0" dirty="0" smtClean="0"/>
              <a:t> assessments, traumatic events) &amp; services to Regular Education students</a:t>
            </a:r>
          </a:p>
          <a:p>
            <a:pPr lvl="1"/>
            <a:r>
              <a:rPr lang="en-US" dirty="0" smtClean="0"/>
              <a:t>Clarify </a:t>
            </a:r>
            <a:r>
              <a:rPr lang="en-US" dirty="0"/>
              <a:t>policy with </a:t>
            </a:r>
            <a:r>
              <a:rPr lang="en-US" dirty="0" smtClean="0"/>
              <a:t>School Admin &amp; CES Ancillary Director about non-IEP services</a:t>
            </a:r>
            <a:endParaRPr lang="en-US" dirty="0"/>
          </a:p>
          <a:p>
            <a:pPr lvl="1"/>
            <a:r>
              <a:rPr lang="en-US" dirty="0"/>
              <a:t>Obtain Informed Consent and </a:t>
            </a:r>
            <a:r>
              <a:rPr lang="en-US" dirty="0" smtClean="0"/>
              <a:t>HIPAA for on-going</a:t>
            </a:r>
          </a:p>
          <a:p>
            <a:pPr lvl="1"/>
            <a:r>
              <a:rPr lang="en-US" dirty="0" smtClean="0"/>
              <a:t>Intervene per professional ethics in crisis situations</a:t>
            </a:r>
            <a:endParaRPr lang="en-US" dirty="0" smtClean="0"/>
          </a:p>
          <a:p>
            <a:pPr lvl="2"/>
            <a:r>
              <a:rPr lang="en-US" dirty="0" smtClean="0"/>
              <a:t>“The </a:t>
            </a:r>
            <a:r>
              <a:rPr lang="en-US" dirty="0"/>
              <a:t>School Social Worker in Crisis Situations” NASW, Spring </a:t>
            </a:r>
            <a:r>
              <a:rPr lang="en-US" dirty="0" smtClean="0"/>
              <a:t>2013 available at ces.org</a:t>
            </a:r>
            <a:endParaRPr lang="en-US" dirty="0"/>
          </a:p>
          <a:p>
            <a:pPr lvl="2"/>
            <a:endParaRPr lang="en-US" dirty="0"/>
          </a:p>
          <a:p>
            <a:pPr lvl="1"/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pPr marL="530352" lvl="2" indent="0">
              <a:buNone/>
            </a:pPr>
            <a:endParaRPr lang="en-US" baseline="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74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NASW – School Social Work Practice Section – www.socialworkers.org</a:t>
            </a:r>
          </a:p>
          <a:p>
            <a:pPr lvl="1"/>
            <a:r>
              <a:rPr lang="en-US" dirty="0" smtClean="0"/>
              <a:t>Provides</a:t>
            </a:r>
            <a:r>
              <a:rPr lang="en-US" baseline="0" dirty="0" smtClean="0"/>
              <a:t> support</a:t>
            </a:r>
            <a:r>
              <a:rPr lang="en-US" dirty="0" smtClean="0"/>
              <a:t> </a:t>
            </a:r>
            <a:r>
              <a:rPr lang="en-US" baseline="0" dirty="0" smtClean="0"/>
              <a:t>and guidance for l</a:t>
            </a:r>
            <a:r>
              <a:rPr lang="en-US" dirty="0" smtClean="0"/>
              <a:t>egal and ethical issues</a:t>
            </a:r>
          </a:p>
          <a:p>
            <a:pPr lvl="0"/>
            <a:r>
              <a:rPr lang="en-US" dirty="0" smtClean="0"/>
              <a:t>School Social Work Association of </a:t>
            </a:r>
            <a:r>
              <a:rPr lang="en-US" dirty="0" smtClean="0"/>
              <a:t>America</a:t>
            </a:r>
            <a:r>
              <a:rPr lang="en-US" baseline="0" dirty="0" smtClean="0"/>
              <a:t> </a:t>
            </a:r>
            <a:r>
              <a:rPr lang="en-US" baseline="0" dirty="0" smtClean="0"/>
              <a:t>- </a:t>
            </a:r>
            <a:r>
              <a:rPr lang="en-US" dirty="0" smtClean="0"/>
              <a:t>www.sswaa.org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70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or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061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Social</a:t>
            </a:r>
            <a:r>
              <a:rPr lang="en-US" baseline="0" dirty="0" smtClean="0"/>
              <a:t> Worker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i="1" dirty="0" smtClean="0"/>
              <a:t>National</a:t>
            </a:r>
            <a:r>
              <a:rPr lang="en-US" i="1" baseline="0" dirty="0" smtClean="0"/>
              <a:t> Association of Social Workers </a:t>
            </a:r>
            <a:r>
              <a:rPr lang="en-US" i="1" u="none" baseline="0" dirty="0" smtClean="0"/>
              <a:t>Standards for School Social Work Services, 2012 </a:t>
            </a:r>
            <a:r>
              <a:rPr lang="en-US" i="1" u="none" dirty="0" smtClean="0"/>
              <a:t>    </a:t>
            </a:r>
          </a:p>
          <a:p>
            <a:pPr lvl="1"/>
            <a:r>
              <a:rPr lang="en-US" i="1" u="none" dirty="0" smtClean="0"/>
              <a:t>“School</a:t>
            </a:r>
            <a:r>
              <a:rPr lang="en-US" i="1" u="none" baseline="0" dirty="0" smtClean="0"/>
              <a:t> Social Workers seek to ensure equitable education opportunities; ensure that students are mentally , physically, and emotionally present in the classroom; and promote respect and dignity for all students.”</a:t>
            </a:r>
          </a:p>
          <a:p>
            <a:pPr marL="292608" lvl="1" indent="0">
              <a:buNone/>
            </a:pPr>
            <a:endParaRPr lang="en-US" i="1" u="none" baseline="0" dirty="0" smtClean="0"/>
          </a:p>
          <a:p>
            <a:pPr lvl="1"/>
            <a:r>
              <a:rPr lang="en-US" i="1" u="none" baseline="0" dirty="0" smtClean="0"/>
              <a:t>Standards include:</a:t>
            </a:r>
          </a:p>
          <a:p>
            <a:pPr lvl="2"/>
            <a:r>
              <a:rPr lang="en-US" sz="1700" i="1" u="none" baseline="0" dirty="0" smtClean="0"/>
              <a:t>Adhering to the ethics and values if the profession</a:t>
            </a:r>
          </a:p>
          <a:p>
            <a:pPr lvl="2"/>
            <a:r>
              <a:rPr lang="en-US" sz="1700" i="1" u="none" baseline="0" dirty="0" smtClean="0"/>
              <a:t>Meet qualifications of professional practice</a:t>
            </a:r>
          </a:p>
          <a:p>
            <a:pPr lvl="2"/>
            <a:r>
              <a:rPr lang="en-US" sz="1700" i="1" u="none" baseline="0" dirty="0" smtClean="0"/>
              <a:t>Conduct assessments with the goal of improving student social, emotional, behavioral, and academic outcomes</a:t>
            </a:r>
          </a:p>
          <a:p>
            <a:pPr lvl="2"/>
            <a:r>
              <a:rPr lang="en-US" sz="1700" i="1" u="none" baseline="0" dirty="0" smtClean="0"/>
              <a:t>Use evidence-informed  practices in their interventions</a:t>
            </a:r>
          </a:p>
          <a:p>
            <a:pPr lvl="2"/>
            <a:r>
              <a:rPr lang="en-US" sz="1700" i="1" u="none" baseline="0" dirty="0" smtClean="0"/>
              <a:t>Use data to guide service delivery</a:t>
            </a:r>
          </a:p>
          <a:p>
            <a:pPr lvl="2"/>
            <a:r>
              <a:rPr lang="en-US" sz="1700" i="1" u="none" baseline="0" dirty="0" smtClean="0"/>
              <a:t>Organize their workload to fulfill their responsibilities</a:t>
            </a:r>
          </a:p>
          <a:p>
            <a:pPr lvl="2"/>
            <a:r>
              <a:rPr lang="en-US" sz="1700" i="1" u="none" baseline="0" dirty="0" smtClean="0"/>
              <a:t>Pursue professional development</a:t>
            </a:r>
          </a:p>
          <a:p>
            <a:pPr lvl="2"/>
            <a:r>
              <a:rPr lang="en-US" sz="1700" i="1" u="none" baseline="0" dirty="0" smtClean="0"/>
              <a:t> Ensure services are provided with multi-cultural competence</a:t>
            </a:r>
          </a:p>
          <a:p>
            <a:pPr lvl="2"/>
            <a:r>
              <a:rPr lang="en-US" sz="1700" i="1" u="none" baseline="0" dirty="0" smtClean="0"/>
              <a:t>Provide leadership in developing a positive school climate</a:t>
            </a:r>
          </a:p>
          <a:p>
            <a:pPr lvl="2"/>
            <a:r>
              <a:rPr lang="en-US" sz="1700" i="1" u="none" baseline="0" dirty="0" smtClean="0"/>
              <a:t>Engage in advocacy that seeks to ensure all students have equal access to</a:t>
            </a:r>
            <a:r>
              <a:rPr lang="en-US" sz="1700" i="1" dirty="0" smtClean="0"/>
              <a:t> </a:t>
            </a:r>
            <a:r>
              <a:rPr lang="en-US" sz="1700" i="1" u="none" baseline="0" dirty="0" smtClean="0"/>
              <a:t>education and services</a:t>
            </a:r>
          </a:p>
          <a:p>
            <a:pPr marL="582930" indent="0">
              <a:buNone/>
            </a:pPr>
            <a:endParaRPr lang="en-US" sz="1800" i="1" dirty="0" smtClean="0"/>
          </a:p>
          <a:p>
            <a:pPr marL="582930" indent="0">
              <a:buNone/>
            </a:pPr>
            <a:r>
              <a:rPr lang="en-US" sz="1800" i="1" dirty="0" smtClean="0"/>
              <a:t>available </a:t>
            </a:r>
            <a:r>
              <a:rPr lang="en-US" sz="1800" i="1" dirty="0"/>
              <a:t>at: www.socialworkers.org/practice/standards/School_Social_Work.asp</a:t>
            </a:r>
          </a:p>
          <a:p>
            <a:pPr marL="829818" lvl="1" indent="0">
              <a:buNone/>
            </a:pPr>
            <a:endParaRPr lang="en-US" sz="1800" i="1" u="none" baseline="0" dirty="0" smtClean="0"/>
          </a:p>
          <a:p>
            <a:pPr marL="1314450" lvl="3" indent="0">
              <a:buNone/>
            </a:pPr>
            <a:endParaRPr lang="en-US" i="1" u="none" baseline="0" dirty="0" smtClean="0"/>
          </a:p>
          <a:p>
            <a:pPr marL="1314450" lvl="3" indent="0">
              <a:buNone/>
            </a:pPr>
            <a:endParaRPr lang="en-US" i="1" u="none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74932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School Social</a:t>
            </a:r>
            <a:r>
              <a:rPr lang="en-US" baseline="0" dirty="0" smtClean="0"/>
              <a:t> Worker Role, continued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Individuals</a:t>
            </a:r>
            <a:r>
              <a:rPr lang="en-US" baseline="0" dirty="0" smtClean="0"/>
              <a:t> with Disabilities in Education Act (IDEA)</a:t>
            </a:r>
          </a:p>
          <a:p>
            <a:pPr marL="800100" lvl="2" indent="0">
              <a:buNone/>
            </a:pPr>
            <a:r>
              <a:rPr lang="en-US" baseline="0" dirty="0" smtClean="0"/>
              <a:t>Sec. 300.34 Related Services</a:t>
            </a:r>
          </a:p>
          <a:p>
            <a:pPr marL="1257300" lvl="3" indent="0">
              <a:buNone/>
            </a:pPr>
            <a:endParaRPr lang="en-US" baseline="0" dirty="0" smtClean="0"/>
          </a:p>
          <a:p>
            <a:pPr marL="1257300" lvl="3" indent="0">
              <a:buNone/>
            </a:pPr>
            <a:r>
              <a:rPr lang="en-US" baseline="0" dirty="0" smtClean="0"/>
              <a:t>“Counseling Services” mean services provided by qualified social workers, psychologists, guidance counselors, or other qualified personnel. 300.34(c)(2)</a:t>
            </a:r>
          </a:p>
          <a:p>
            <a:endParaRPr lang="en-US" baseline="0" dirty="0" smtClean="0"/>
          </a:p>
          <a:p>
            <a:pPr marL="1257300" lvl="3" indent="0">
              <a:buNone/>
            </a:pPr>
            <a:r>
              <a:rPr lang="en-US" baseline="0" dirty="0" smtClean="0"/>
              <a:t>“Social Work Services” in schools includes – </a:t>
            </a:r>
          </a:p>
          <a:p>
            <a:pPr marL="1771650" lvl="3" indent="-514350">
              <a:buAutoNum type="romanLcParenBoth"/>
            </a:pPr>
            <a:r>
              <a:rPr lang="en-US" baseline="0" dirty="0" smtClean="0"/>
              <a:t>preparing a social or developmental history on a child with a disability; </a:t>
            </a:r>
          </a:p>
          <a:p>
            <a:pPr marL="1771650" lvl="3" indent="-514350">
              <a:buAutoNum type="romanLcParenBoth"/>
            </a:pPr>
            <a:r>
              <a:rPr lang="en-US" baseline="0" dirty="0" smtClean="0"/>
              <a:t>group and individual counseling with the child and family; </a:t>
            </a:r>
          </a:p>
          <a:p>
            <a:pPr marL="1771650" lvl="3" indent="-514350">
              <a:buAutoNum type="romanLcParenBoth"/>
            </a:pPr>
            <a:r>
              <a:rPr lang="en-US" baseline="0" dirty="0" smtClean="0"/>
              <a:t>working in partnership with parents and others on those problems in a child’s living situation (home, school, and community) that affect the child’s adjustment to school;</a:t>
            </a:r>
          </a:p>
          <a:p>
            <a:pPr marL="1771650" lvl="3" indent="-514350">
              <a:buAutoNum type="romanLcParenBoth"/>
            </a:pPr>
            <a:r>
              <a:rPr lang="en-US" baseline="0" dirty="0" smtClean="0"/>
              <a:t>mobilizing school and community resources to enable the child to learn as effectively as possible in his or her educational program; and </a:t>
            </a:r>
          </a:p>
          <a:p>
            <a:pPr marL="1771650" lvl="3" indent="-514350">
              <a:buAutoNum type="romanLcParenBoth"/>
            </a:pPr>
            <a:r>
              <a:rPr lang="en-US" baseline="0" dirty="0" smtClean="0"/>
              <a:t>assisting in developing positive behavioral intervention strategies.</a:t>
            </a:r>
          </a:p>
          <a:p>
            <a:endParaRPr lang="en-US" dirty="0" smtClean="0"/>
          </a:p>
          <a:p>
            <a:pPr marL="342900" indent="-342900"/>
            <a:r>
              <a:rPr lang="en-US" dirty="0" smtClean="0"/>
              <a:t>Section</a:t>
            </a:r>
            <a:r>
              <a:rPr lang="en-US" baseline="0" dirty="0" smtClean="0"/>
              <a:t> 504 of the Rehabilitation Act, </a:t>
            </a:r>
          </a:p>
          <a:p>
            <a:pPr marL="1257300" lvl="3" indent="0">
              <a:buNone/>
            </a:pPr>
            <a:r>
              <a:rPr lang="en-US" dirty="0"/>
              <a:t>P</a:t>
            </a:r>
            <a:r>
              <a:rPr lang="en-US" baseline="0" dirty="0" smtClean="0"/>
              <a:t>rohibits discrimination on the basis of disability in programs that receive federal financial assistance from the US </a:t>
            </a:r>
            <a:r>
              <a:rPr lang="en-US" baseline="0" dirty="0" err="1" smtClean="0"/>
              <a:t>Dept</a:t>
            </a:r>
            <a:r>
              <a:rPr lang="en-US" baseline="0" dirty="0" smtClean="0"/>
              <a:t> of Education.</a:t>
            </a:r>
          </a:p>
          <a:p>
            <a:pPr marL="1257300" lvl="3" indent="0">
              <a:buNone/>
            </a:pPr>
            <a:endParaRPr lang="en-US" dirty="0" smtClean="0"/>
          </a:p>
          <a:p>
            <a:pPr marL="1257300" lvl="3" indent="0">
              <a:buNone/>
            </a:pPr>
            <a:r>
              <a:rPr lang="en-US" dirty="0" smtClean="0"/>
              <a:t>504 Plan:  Schools</a:t>
            </a:r>
            <a:r>
              <a:rPr lang="en-US" baseline="0" dirty="0" smtClean="0"/>
              <a:t> must provide “related services,” as necessary, to students who are identified for Section 504.</a:t>
            </a:r>
          </a:p>
          <a:p>
            <a:pPr marL="1257300" lvl="3" indent="0">
              <a:buNone/>
            </a:pPr>
            <a:endParaRPr lang="en-US" baseline="0" dirty="0" smtClean="0"/>
          </a:p>
          <a:p>
            <a:pPr marL="1257300" lvl="3" indent="0">
              <a:buNone/>
            </a:pPr>
            <a:r>
              <a:rPr lang="en-US" baseline="0" dirty="0" smtClean="0"/>
              <a:t>See: </a:t>
            </a:r>
            <a:r>
              <a:rPr lang="en-US" i="1" baseline="0" dirty="0" smtClean="0"/>
              <a:t>New Mexico Section 504 Training Tip Sheet Related Services under Section 504 </a:t>
            </a:r>
            <a:r>
              <a:rPr lang="en-US" i="0" baseline="0" dirty="0" smtClean="0"/>
              <a:t> available at: </a:t>
            </a:r>
            <a:r>
              <a:rPr lang="en-US" i="0" baseline="0" dirty="0" smtClean="0">
                <a:hlinkClick r:id="rId2"/>
              </a:rPr>
              <a:t>http://ped.state.nm.us/ped/RtI_SpecialEdResources.html</a:t>
            </a:r>
            <a:endParaRPr lang="en-US" i="0" baseline="0" dirty="0" smtClean="0"/>
          </a:p>
          <a:p>
            <a:pPr marL="1257300" lvl="3" indent="0">
              <a:buNone/>
            </a:pPr>
            <a:endParaRPr lang="en-US" i="1" baseline="0" dirty="0" smtClean="0"/>
          </a:p>
          <a:p>
            <a:pPr marL="1257300" lvl="3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358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7373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Social Work Assessments for</a:t>
            </a:r>
            <a:r>
              <a:rPr lang="en-US" baseline="0" dirty="0" smtClean="0"/>
              <a:t> IEPs and 504 Plans: </a:t>
            </a:r>
            <a:br>
              <a:rPr lang="en-US" baseline="0" dirty="0" smtClean="0"/>
            </a:br>
            <a:r>
              <a:rPr lang="en-US" baseline="0" dirty="0" smtClean="0"/>
              <a:t>Initial Evaluations and Re-Evaluations</a:t>
            </a:r>
            <a:endParaRPr lang="en-US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IDEA regulations</a:t>
            </a:r>
            <a:r>
              <a:rPr lang="en-US" baseline="0" dirty="0" smtClean="0"/>
              <a:t> – </a:t>
            </a:r>
          </a:p>
          <a:p>
            <a:pPr lvl="3"/>
            <a:r>
              <a:rPr lang="en-US" baseline="0" dirty="0" smtClean="0"/>
              <a:t>Request for evaluation can come from parent or school.</a:t>
            </a:r>
          </a:p>
          <a:p>
            <a:pPr lvl="3"/>
            <a:endParaRPr lang="en-US" baseline="0" dirty="0" smtClean="0"/>
          </a:p>
          <a:p>
            <a:pPr lvl="3"/>
            <a:r>
              <a:rPr lang="en-US" dirty="0" smtClean="0"/>
              <a:t>School</a:t>
            </a:r>
            <a:r>
              <a:rPr lang="en-US" baseline="0" dirty="0" smtClean="0"/>
              <a:t> must obtain written parental consent to conduct an initial evaluation or re-evaluation (every 3 years), or a REED, (if parent and</a:t>
            </a:r>
            <a:r>
              <a:rPr lang="en-US" dirty="0" smtClean="0"/>
              <a:t> school agree that a REED is sufficient).</a:t>
            </a:r>
            <a:endParaRPr lang="en-US" baseline="0" dirty="0" smtClean="0"/>
          </a:p>
          <a:p>
            <a:pPr lvl="3"/>
            <a:endParaRPr lang="en-US" baseline="0" dirty="0" smtClean="0"/>
          </a:p>
          <a:p>
            <a:pPr lvl="3"/>
            <a:r>
              <a:rPr lang="en-US" dirty="0" smtClean="0"/>
              <a:t>School has 60 days maximum from</a:t>
            </a:r>
            <a:r>
              <a:rPr lang="en-US" baseline="0" dirty="0" smtClean="0"/>
              <a:t> the date of written consent to provide parents with the results of the evaluation.</a:t>
            </a:r>
          </a:p>
          <a:p>
            <a:pPr marL="777240" lvl="3" indent="0">
              <a:buNone/>
            </a:pPr>
            <a:endParaRPr lang="en-US" baseline="0" dirty="0" smtClean="0"/>
          </a:p>
          <a:p>
            <a:pPr marL="514350" lvl="1" indent="0">
              <a:buNone/>
            </a:pPr>
            <a:r>
              <a:rPr lang="en-US" i="1" baseline="0" dirty="0" smtClean="0"/>
              <a:t>An excellent curriculum/training on IDEA is available at : www.parentcenterhub.org/repository/legacy/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56713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Social Work Assessments for IEPs and 504 Plans: </a:t>
            </a:r>
            <a:br>
              <a:rPr lang="en-US" dirty="0" smtClean="0"/>
            </a:br>
            <a:r>
              <a:rPr lang="en-US" dirty="0" smtClean="0"/>
              <a:t>Initial Evaluations and Re-Evaluations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8261"/>
            <a:ext cx="7239000" cy="484632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 Psychosocial Assessment – ecological approach </a:t>
            </a:r>
          </a:p>
          <a:p>
            <a:pPr lvl="2"/>
            <a:r>
              <a:rPr lang="en-US" dirty="0" smtClean="0"/>
              <a:t>Information gathering through:</a:t>
            </a:r>
          </a:p>
          <a:p>
            <a:pPr lvl="4"/>
            <a:r>
              <a:rPr lang="en-US" dirty="0" smtClean="0"/>
              <a:t>Staff, parent, &amp; student interviews or report forms </a:t>
            </a:r>
          </a:p>
          <a:p>
            <a:pPr lvl="4"/>
            <a:r>
              <a:rPr lang="en-US" dirty="0" smtClean="0"/>
              <a:t>File reviews – academic records, discipline records, attendance records, SAT or IEP records, previous testing and evaluations</a:t>
            </a:r>
          </a:p>
          <a:p>
            <a:pPr lvl="4"/>
            <a:r>
              <a:rPr lang="en-US" dirty="0" smtClean="0"/>
              <a:t>Formal observations in school setting</a:t>
            </a:r>
          </a:p>
          <a:p>
            <a:pPr lvl="4"/>
            <a:r>
              <a:rPr lang="en-US" dirty="0" smtClean="0"/>
              <a:t>(sample forms available at ces.org)</a:t>
            </a:r>
          </a:p>
          <a:p>
            <a:pPr lvl="0"/>
            <a:r>
              <a:rPr lang="en-US" dirty="0" smtClean="0"/>
              <a:t>Standardized Assessment Tools</a:t>
            </a:r>
          </a:p>
          <a:p>
            <a:pPr lvl="2"/>
            <a:r>
              <a:rPr lang="en-US" dirty="0" smtClean="0"/>
              <a:t>Get training in assessment tools before use – MSW program, online training by test producers, in-person training by district or professional</a:t>
            </a:r>
          </a:p>
          <a:p>
            <a:pPr lvl="2"/>
            <a:r>
              <a:rPr lang="en-US" dirty="0"/>
              <a:t>Some districts require SWs to use BASC-II or other general screening tools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DSM 5 – online assessment measures available at</a:t>
            </a:r>
            <a:endParaRPr lang="en-US" dirty="0" smtClean="0">
              <a:solidFill>
                <a:srgbClr val="7030A0"/>
              </a:solidFill>
            </a:endParaRPr>
          </a:p>
          <a:p>
            <a:pPr marL="530352" lvl="2" indent="0">
              <a:buNone/>
            </a:pPr>
            <a:r>
              <a:rPr lang="en-US" dirty="0" smtClean="0"/>
              <a:t>www.psychiatry.org/practice/dsm/dsm5/online-assessment-measures</a:t>
            </a:r>
          </a:p>
          <a:p>
            <a:pPr lvl="2"/>
            <a:r>
              <a:rPr lang="en-US" dirty="0" smtClean="0"/>
              <a:t>Specific assessment tools for School SWs:</a:t>
            </a:r>
          </a:p>
          <a:p>
            <a:pPr marL="530352" lvl="2" indent="0">
              <a:buNone/>
            </a:pPr>
            <a:r>
              <a:rPr lang="en-US" dirty="0" smtClean="0"/>
              <a:t>http://sspw.dpi.wi.gov/sites/default/files/imce/sspw/pdf/sswpginstrument.pdf</a:t>
            </a:r>
          </a:p>
          <a:p>
            <a:pPr marL="530352" lvl="2" indent="0">
              <a:buNone/>
            </a:pPr>
            <a:r>
              <a:rPr lang="en-US" dirty="0" smtClean="0"/>
              <a:t>www2.massgeneral.org/schoolpsychiatry/screeningtools_tables.asp</a:t>
            </a:r>
          </a:p>
          <a:p>
            <a:r>
              <a:rPr lang="en-US" dirty="0" smtClean="0"/>
              <a:t>EDT meets to review report and determine if student requires School Social Work as a related service.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155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Essential</a:t>
            </a:r>
            <a:r>
              <a:rPr lang="en-US" baseline="0" dirty="0" smtClean="0"/>
              <a:t> Elements of an IEP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Present Level of Performance</a:t>
            </a:r>
          </a:p>
          <a:p>
            <a:pPr lvl="1"/>
            <a:r>
              <a:rPr lang="en-US" dirty="0" smtClean="0"/>
              <a:t>Sets</a:t>
            </a:r>
            <a:r>
              <a:rPr lang="en-US" baseline="0" dirty="0" smtClean="0"/>
              <a:t> a baseline for the student’s current social, emotional, behavioral functioning</a:t>
            </a:r>
          </a:p>
          <a:p>
            <a:pPr lvl="1"/>
            <a:r>
              <a:rPr lang="en-US" baseline="0" dirty="0" smtClean="0"/>
              <a:t>Written into the IEP document</a:t>
            </a:r>
          </a:p>
          <a:p>
            <a:pPr marL="0" lvl="0" indent="0">
              <a:buNone/>
            </a:pPr>
            <a:endParaRPr lang="en-US" baseline="0" dirty="0" smtClean="0"/>
          </a:p>
          <a:p>
            <a:r>
              <a:rPr lang="en-US" baseline="0" dirty="0" smtClean="0"/>
              <a:t>IEP Goal</a:t>
            </a:r>
          </a:p>
          <a:p>
            <a:pPr marL="914400" lvl="1" indent="-514350"/>
            <a:r>
              <a:rPr lang="en-US" baseline="0" dirty="0" smtClean="0"/>
              <a:t>“SMART” – Specific, Measurable, Attainable, Relevant, Time-bound</a:t>
            </a:r>
          </a:p>
          <a:p>
            <a:pPr marL="914400" lvl="1" indent="-514350"/>
            <a:r>
              <a:rPr lang="en-US" baseline="0" dirty="0" smtClean="0"/>
              <a:t>See “Guide to Social, Emotional, &amp; Behavioral IEP Goals” (ces.org)</a:t>
            </a:r>
          </a:p>
          <a:p>
            <a:pPr marL="914400" lvl="1" indent="-514350"/>
            <a:r>
              <a:rPr lang="en-US" baseline="0" dirty="0" smtClean="0"/>
              <a:t>Align goals to Common Core Standards (Extended Band Goal Expectations) or NM Content Standards for “technical subjects” (i.e. Health standards) </a:t>
            </a:r>
          </a:p>
          <a:p>
            <a:pPr marL="800100" lvl="2" indent="0">
              <a:buFont typeface="+mj-lt"/>
              <a:buNone/>
            </a:pPr>
            <a:r>
              <a:rPr lang="en-US" baseline="0" dirty="0" smtClean="0"/>
              <a:t>New Mexico Common Core State Standards with EBGE and NM Content Standards available at: www.ped.state.nm.us/standards/  </a:t>
            </a:r>
          </a:p>
          <a:p>
            <a:r>
              <a:rPr lang="en-US" baseline="0" dirty="0" smtClean="0"/>
              <a:t>Schedule of Services page –</a:t>
            </a:r>
          </a:p>
          <a:p>
            <a:pPr marL="914400" lvl="1" indent="-514350"/>
            <a:r>
              <a:rPr lang="en-US" baseline="0" dirty="0" smtClean="0"/>
              <a:t>Service time per week</a:t>
            </a:r>
          </a:p>
          <a:p>
            <a:pPr marL="914400" lvl="1" indent="-514350"/>
            <a:r>
              <a:rPr lang="en-US" baseline="0" dirty="0" smtClean="0"/>
              <a:t>Setting (pull-out or inclusive)</a:t>
            </a:r>
          </a:p>
          <a:p>
            <a:pPr marL="914400" lvl="1" indent="-514350"/>
            <a:r>
              <a:rPr lang="en-US" baseline="0" dirty="0" smtClean="0"/>
              <a:t>Individual or group</a:t>
            </a:r>
          </a:p>
          <a:p>
            <a:pPr marL="914400" lvl="1" indent="-514350"/>
            <a:r>
              <a:rPr lang="en-US" baseline="0" dirty="0" smtClean="0"/>
              <a:t>Consult or Monitor</a:t>
            </a:r>
          </a:p>
          <a:p>
            <a:r>
              <a:rPr lang="en-US" baseline="0" dirty="0" smtClean="0"/>
              <a:t>Accommodations and Modifications page</a:t>
            </a:r>
          </a:p>
          <a:p>
            <a:r>
              <a:rPr lang="en-US" baseline="0" dirty="0" smtClean="0"/>
              <a:t>Quarterly Report on Progress – place in file quarterly and send copy home. (forms available at ces.org)</a:t>
            </a:r>
          </a:p>
          <a:p>
            <a:pPr marL="514350" lvl="0" indent="-514350">
              <a:buFont typeface="+mj-lt"/>
              <a:buAutoNum type="arabicParenR"/>
            </a:pPr>
            <a:endParaRPr lang="en-US" baseline="0" dirty="0" smtClean="0"/>
          </a:p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55393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Essential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 smtClean="0"/>
              <a:t>Caseload</a:t>
            </a:r>
            <a:r>
              <a:rPr lang="en-US" i="1" baseline="0" dirty="0" smtClean="0"/>
              <a:t> list </a:t>
            </a:r>
            <a:r>
              <a:rPr lang="en-US" baseline="0" dirty="0" smtClean="0"/>
              <a:t>– name, service time, goal, annual IEP date, re-</a:t>
            </a:r>
            <a:r>
              <a:rPr lang="en-US" baseline="0" dirty="0" err="1" smtClean="0"/>
              <a:t>eval</a:t>
            </a:r>
            <a:r>
              <a:rPr lang="en-US" baseline="0" dirty="0" smtClean="0"/>
              <a:t> date</a:t>
            </a:r>
          </a:p>
          <a:p>
            <a:r>
              <a:rPr lang="en-US" i="1" baseline="0" dirty="0" smtClean="0"/>
              <a:t>Service schedule </a:t>
            </a:r>
            <a:r>
              <a:rPr lang="en-US" baseline="0" dirty="0" smtClean="0"/>
              <a:t>– your work schedule when you will see students</a:t>
            </a:r>
          </a:p>
          <a:p>
            <a:r>
              <a:rPr lang="en-US" i="1" baseline="0" dirty="0" smtClean="0"/>
              <a:t>Service log – </a:t>
            </a:r>
            <a:r>
              <a:rPr lang="en-US" baseline="0" dirty="0" smtClean="0"/>
              <a:t>track each student’s dates and times of service, note absences, field trips, testing, make up dates, etc.</a:t>
            </a:r>
          </a:p>
          <a:p>
            <a:r>
              <a:rPr lang="en-US" i="1" baseline="0" dirty="0" smtClean="0"/>
              <a:t>Psychotherapy notes </a:t>
            </a:r>
            <a:r>
              <a:rPr lang="en-US" baseline="0" dirty="0" smtClean="0"/>
              <a:t>– keep confidential and private. This is YOUR professional documentation and should not be left at the school.  Medicaid billing will allow you to keep your psychotherapy notes on their system.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8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Functional Behavioral Assessments &amp; Behavior Intervention Plans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Another function of the School Social Worker: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75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Functional Behavioral</a:t>
            </a:r>
            <a:r>
              <a:rPr lang="en-US" baseline="0" dirty="0" smtClean="0"/>
              <a:t> assessment &amp; Behavior Intervention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problem-solving and information gathering process that looks beyond behavior and examines the factors associated with the behavior, in order to understand the function or purpose of the behavior. </a:t>
            </a:r>
          </a:p>
          <a:p>
            <a:pPr lvl="1"/>
            <a:r>
              <a:rPr lang="en-US" dirty="0" smtClean="0"/>
              <a:t>For</a:t>
            </a:r>
            <a:r>
              <a:rPr lang="en-US" baseline="0" dirty="0" smtClean="0"/>
              <a:t> students who are referred to SAT, have an IEP, or a 504 Plan and demonstrate frequent, persistent, and/or severe behavior problems that do not readily respond to classroom intervention strategies</a:t>
            </a:r>
          </a:p>
          <a:p>
            <a:pPr marL="0" indent="0">
              <a:buNone/>
            </a:pPr>
            <a:endParaRPr lang="en-US" baseline="0" dirty="0" smtClean="0"/>
          </a:p>
          <a:p>
            <a:pPr lvl="1"/>
            <a:r>
              <a:rPr lang="en-US" baseline="0" dirty="0" smtClean="0"/>
              <a:t>Required for Special Education students after 10 days of disciplinary change in setting – consecutive or a “pattern of similar behavior”</a:t>
            </a:r>
          </a:p>
          <a:p>
            <a:pPr marL="457200" lvl="1" indent="0">
              <a:buNone/>
            </a:pPr>
            <a:endParaRPr lang="en-US" baseline="0" dirty="0" smtClean="0"/>
          </a:p>
          <a:p>
            <a:pPr marL="457200" lvl="1" indent="0">
              <a:buNone/>
            </a:pPr>
            <a:r>
              <a:rPr lang="en-US" baseline="0" dirty="0" smtClean="0"/>
              <a:t>(Addressing Student Behavior Guide 2010, NM PED, available at http://ped.state.nm.us/RtI_SpecialEdResources.html).</a:t>
            </a:r>
          </a:p>
          <a:p>
            <a:pPr marL="457200" lvl="1" indent="0">
              <a:buNone/>
            </a:pP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74767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ndratheme1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4300</TotalTime>
  <Words>1287</Words>
  <Application>Microsoft Office PowerPoint</Application>
  <PresentationFormat>On-screen Show (4:3)</PresentationFormat>
  <Paragraphs>146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sandratheme1</vt:lpstr>
      <vt:lpstr>School Social Worker Training</vt:lpstr>
      <vt:lpstr>School Social Worker Role</vt:lpstr>
      <vt:lpstr>School Social Worker Role, continued</vt:lpstr>
      <vt:lpstr>Social Work Assessments for IEPs and 504 Plans:  Initial Evaluations and Re-Evaluations</vt:lpstr>
      <vt:lpstr>Social Work Assessments for IEPs and 504 Plans:  Initial Evaluations and Re-Evaluations</vt:lpstr>
      <vt:lpstr>Essential Elements of an IEP</vt:lpstr>
      <vt:lpstr>Other Essential Documents</vt:lpstr>
      <vt:lpstr>Functional Behavioral Assessments &amp; Behavior Intervention Plans</vt:lpstr>
      <vt:lpstr>Functional Behavioral assessment &amp; Behavior Intervention plans</vt:lpstr>
      <vt:lpstr>Conducting an FBA</vt:lpstr>
      <vt:lpstr>Behavior Intervention Plan</vt:lpstr>
      <vt:lpstr>Miscellaneous Information</vt:lpstr>
      <vt:lpstr>Professional Organizations</vt:lpstr>
      <vt:lpstr>Questions or Comments</vt:lpstr>
    </vt:vector>
  </TitlesOfParts>
  <Company>City of Albuquerque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Social Worker Training</dc:title>
  <dc:creator>Olson, Paul L.</dc:creator>
  <cp:lastModifiedBy>Olson, Paul L.</cp:lastModifiedBy>
  <cp:revision>39</cp:revision>
  <dcterms:created xsi:type="dcterms:W3CDTF">2015-02-22T17:27:30Z</dcterms:created>
  <dcterms:modified xsi:type="dcterms:W3CDTF">2015-02-27T01:50:13Z</dcterms:modified>
</cp:coreProperties>
</file>