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7" r:id="rId3"/>
    <p:sldId id="257" r:id="rId4"/>
    <p:sldId id="258" r:id="rId5"/>
    <p:sldId id="264" r:id="rId6"/>
    <p:sldId id="266" r:id="rId7"/>
    <p:sldId id="259" r:id="rId8"/>
    <p:sldId id="260" r:id="rId9"/>
    <p:sldId id="281" r:id="rId10"/>
    <p:sldId id="282" r:id="rId11"/>
    <p:sldId id="283" r:id="rId12"/>
    <p:sldId id="284" r:id="rId13"/>
    <p:sldId id="286" r:id="rId14"/>
    <p:sldId id="285" r:id="rId15"/>
    <p:sldId id="265" r:id="rId16"/>
    <p:sldId id="269" r:id="rId17"/>
    <p:sldId id="267" r:id="rId18"/>
    <p:sldId id="261" r:id="rId19"/>
    <p:sldId id="262" r:id="rId20"/>
    <p:sldId id="268" r:id="rId21"/>
    <p:sldId id="263" r:id="rId22"/>
    <p:sldId id="270" r:id="rId23"/>
    <p:sldId id="271" r:id="rId24"/>
    <p:sldId id="272" r:id="rId25"/>
    <p:sldId id="273" r:id="rId26"/>
    <p:sldId id="274" r:id="rId27"/>
    <p:sldId id="275" r:id="rId28"/>
    <p:sldId id="276" r:id="rId29"/>
    <p:sldId id="277" r:id="rId30"/>
    <p:sldId id="278" r:id="rId31"/>
    <p:sldId id="288" r:id="rId32"/>
    <p:sldId id="289" r:id="rId33"/>
    <p:sldId id="279" r:id="rId34"/>
    <p:sldId id="280"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45" autoAdjust="0"/>
    <p:restoredTop sz="94660"/>
  </p:normalViewPr>
  <p:slideViewPr>
    <p:cSldViewPr>
      <p:cViewPr>
        <p:scale>
          <a:sx n="66" d="100"/>
          <a:sy n="66" d="100"/>
        </p:scale>
        <p:origin x="-3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0AC3D-89BA-4B73-B147-221EE5E2553E}" type="datetimeFigureOut">
              <a:rPr lang="en-US" smtClean="0"/>
              <a:pPr/>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A0BCD-E1D6-4CE9-8E96-B3828813B6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A0BCD-E1D6-4CE9-8E96-B3828813B62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A0BCD-E1D6-4CE9-8E96-B3828813B62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EEA0425-96F0-420E-9E8F-375D107B9440}" type="datetimeFigureOut">
              <a:rPr lang="en-US" smtClean="0"/>
              <a:pPr/>
              <a:t>1/9/2015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496C4C9-1607-4130-AA62-113AAD4B37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96C4C9-1607-4130-AA62-113AAD4B37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96C4C9-1607-4130-AA62-113AAD4B37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96C4C9-1607-4130-AA62-113AAD4B37C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96C4C9-1607-4130-AA62-113AAD4B37C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96C4C9-1607-4130-AA62-113AAD4B37C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496C4C9-1607-4130-AA62-113AAD4B37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496C4C9-1607-4130-AA62-113AAD4B37C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EEA0425-96F0-420E-9E8F-375D107B9440}" type="datetimeFigureOut">
              <a:rPr lang="en-US" smtClean="0"/>
              <a:pPr/>
              <a:t>1/9/2015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496C4C9-1607-4130-AA62-113AAD4B37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EEA0425-96F0-420E-9E8F-375D107B9440}" type="datetimeFigureOut">
              <a:rPr lang="en-US" smtClean="0"/>
              <a:pPr/>
              <a:t>1/9/2015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96C4C9-1607-4130-AA62-113AAD4B37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EEA0425-96F0-420E-9E8F-375D107B9440}" type="datetimeFigureOut">
              <a:rPr lang="en-US" smtClean="0"/>
              <a:pPr/>
              <a:t>1/9/2015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496C4C9-1607-4130-AA62-113AAD4B37C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EEA0425-96F0-420E-9E8F-375D107B9440}" type="datetimeFigureOut">
              <a:rPr lang="en-US" smtClean="0"/>
              <a:pPr/>
              <a:t>1/9/2015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496C4C9-1607-4130-AA62-113AAD4B37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CES%20Training%202015/Score%20Conversion%20Char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NM%20Guidelines%20Speech.pdf" TargetMode="External"/><Relationship Id="rId13" Type="http://schemas.openxmlformats.org/officeDocument/2006/relationships/hyperlink" Target="SLD%20-%20REED%20EDT-PWN%202014.docx" TargetMode="External"/><Relationship Id="rId18" Type="http://schemas.openxmlformats.org/officeDocument/2006/relationships/hyperlink" Target="Deaf-Blindness%20-%20EDT-PWN%202014.docx" TargetMode="External"/><Relationship Id="rId26" Type="http://schemas.openxmlformats.org/officeDocument/2006/relationships/hyperlink" Target="Weekly%20Therapy%20Breakdown%20Template%20Sample.xlsx" TargetMode="External"/><Relationship Id="rId3" Type="http://schemas.openxmlformats.org/officeDocument/2006/relationships/hyperlink" Target="Screening%202-5%20Speech-Language.doc" TargetMode="External"/><Relationship Id="rId21" Type="http://schemas.openxmlformats.org/officeDocument/2006/relationships/hyperlink" Target="Intellectual%20Disability-%20REED%20EDT-PWN%202014.docx" TargetMode="External"/><Relationship Id="rId7" Type="http://schemas.openxmlformats.org/officeDocument/2006/relationships/hyperlink" Target="NMTeamManual.pdf" TargetMode="External"/><Relationship Id="rId12" Type="http://schemas.openxmlformats.org/officeDocument/2006/relationships/hyperlink" Target="TBI-%20REED%20EDT-PWN%202014.docx" TargetMode="External"/><Relationship Id="rId17" Type="http://schemas.openxmlformats.org/officeDocument/2006/relationships/hyperlink" Target="Autism%20-%20EDT-PWN%202014.docx" TargetMode="External"/><Relationship Id="rId25" Type="http://schemas.openxmlformats.org/officeDocument/2006/relationships/hyperlink" Target="SOAP%20notes%20Excel%20template.xlsx" TargetMode="External"/><Relationship Id="rId33" Type="http://schemas.openxmlformats.org/officeDocument/2006/relationships/image" Target="../media/image3.jpeg"/><Relationship Id="rId2" Type="http://schemas.openxmlformats.org/officeDocument/2006/relationships/hyperlink" Target="Screening%20K-1%20Speech-Language.doc" TargetMode="External"/><Relationship Id="rId16" Type="http://schemas.openxmlformats.org/officeDocument/2006/relationships/hyperlink" Target="Female%20Reeval%20SLP%20Speech%20Language.doc" TargetMode="External"/><Relationship Id="rId20" Type="http://schemas.openxmlformats.org/officeDocument/2006/relationships/hyperlink" Target="Hearing%20Impairment-%20REED%20EDT-PWN%202014.docx" TargetMode="External"/><Relationship Id="rId29" Type="http://schemas.openxmlformats.org/officeDocument/2006/relationships/hyperlink" Target="THERAPY%20LOG.doc" TargetMode="External"/><Relationship Id="rId1" Type="http://schemas.openxmlformats.org/officeDocument/2006/relationships/slideLayout" Target="../slideLayouts/slideLayout2.xml"/><Relationship Id="rId6" Type="http://schemas.openxmlformats.org/officeDocument/2006/relationships/hyperlink" Target="Female%20Initial%20eval%20articulation.doc" TargetMode="External"/><Relationship Id="rId11" Type="http://schemas.openxmlformats.org/officeDocument/2006/relationships/hyperlink" Target="OHI-%20REED%20EDT-PWN%202014.docx" TargetMode="External"/><Relationship Id="rId24" Type="http://schemas.openxmlformats.org/officeDocument/2006/relationships/hyperlink" Target="SLPGoalsandObjectivesupdate.pdf" TargetMode="External"/><Relationship Id="rId32" Type="http://schemas.openxmlformats.org/officeDocument/2006/relationships/hyperlink" Target="CES%20Training%202015/Final%20MASTER%20Ancillary%20Database.mdb" TargetMode="External"/><Relationship Id="rId5" Type="http://schemas.openxmlformats.org/officeDocument/2006/relationships/hyperlink" Target="Male%20Initial%20eval%20articulation.doc" TargetMode="External"/><Relationship Id="rId15" Type="http://schemas.openxmlformats.org/officeDocument/2006/relationships/hyperlink" Target="Male%20Reeval%20SLP%20Speech%20Language.doc" TargetMode="External"/><Relationship Id="rId23" Type="http://schemas.openxmlformats.org/officeDocument/2006/relationships/hyperlink" Target="Common%20Core%20extended%20SPED%20math.pdf" TargetMode="External"/><Relationship Id="rId28" Type="http://schemas.openxmlformats.org/officeDocument/2006/relationships/hyperlink" Target="Medicaid%20Tx%20Log%202.doc" TargetMode="External"/><Relationship Id="rId10" Type="http://schemas.openxmlformats.org/officeDocument/2006/relationships/hyperlink" Target="MD-%20REED%20EDT-PWN%202014.docx" TargetMode="External"/><Relationship Id="rId19" Type="http://schemas.openxmlformats.org/officeDocument/2006/relationships/hyperlink" Target="Developmentally%20Delayed%20-%20REED%20EDT-PPWN%202014.docx" TargetMode="External"/><Relationship Id="rId31" Type="http://schemas.openxmlformats.org/officeDocument/2006/relationships/hyperlink" Target="Therapy%20Log11.doc" TargetMode="External"/><Relationship Id="rId4" Type="http://schemas.openxmlformats.org/officeDocument/2006/relationships/hyperlink" Target="General%20Speech%20Screening%20form.doc" TargetMode="External"/><Relationship Id="rId9" Type="http://schemas.openxmlformats.org/officeDocument/2006/relationships/hyperlink" Target="2014%20Consent%20for%20Evaluation%20REED%20reeval.docx" TargetMode="External"/><Relationship Id="rId14" Type="http://schemas.openxmlformats.org/officeDocument/2006/relationships/hyperlink" Target="SLI%20-%20REED%20EDT-PWN%202014.docx" TargetMode="External"/><Relationship Id="rId22" Type="http://schemas.openxmlformats.org/officeDocument/2006/relationships/hyperlink" Target="common%20core%20extended%20SPED%20Lang.pdf" TargetMode="External"/><Relationship Id="rId27" Type="http://schemas.openxmlformats.org/officeDocument/2006/relationships/hyperlink" Target="Medicaid%20Tx%20Log.doc" TargetMode="External"/><Relationship Id="rId30" Type="http://schemas.openxmlformats.org/officeDocument/2006/relationships/hyperlink" Target="THERAPY%20LOG%20Base10.do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edicaid%20Tx%20Log%202.doc" TargetMode="External"/><Relationship Id="rId2" Type="http://schemas.openxmlformats.org/officeDocument/2006/relationships/hyperlink" Target="Medicaid%20Tx%20Log.doc" TargetMode="External"/><Relationship Id="rId1" Type="http://schemas.openxmlformats.org/officeDocument/2006/relationships/slideLayout" Target="../slideLayouts/slideLayout2.xml"/><Relationship Id="rId6" Type="http://schemas.openxmlformats.org/officeDocument/2006/relationships/hyperlink" Target="Therapy%20Log11.doc" TargetMode="External"/><Relationship Id="rId5" Type="http://schemas.openxmlformats.org/officeDocument/2006/relationships/hyperlink" Target="THERAPY%20LOG%20Base10.doc" TargetMode="External"/><Relationship Id="rId4" Type="http://schemas.openxmlformats.org/officeDocument/2006/relationships/hyperlink" Target="THERAPY%20LOG.do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CES%20Training%202015/Parent%20Permission%20to%20Screen%20Speech%20Language.do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CES%20Training%202015/Initial%20template%20speech%20artic%20voice%20fluency.do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New Mexico Documentation for Therapy/Evaluations</a:t>
            </a:r>
            <a:endParaRPr lang="en-US" dirty="0"/>
          </a:p>
        </p:txBody>
      </p:sp>
      <p:sp>
        <p:nvSpPr>
          <p:cNvPr id="3" name="Subtitle 2"/>
          <p:cNvSpPr>
            <a:spLocks noGrp="1"/>
          </p:cNvSpPr>
          <p:nvPr>
            <p:ph type="subTitle" idx="1"/>
          </p:nvPr>
        </p:nvSpPr>
        <p:spPr/>
        <p:txBody>
          <a:bodyPr/>
          <a:lstStyle/>
          <a:p>
            <a:r>
              <a:rPr lang="en-US" dirty="0" smtClean="0"/>
              <a:t>Based on Best Practice Information </a:t>
            </a:r>
            <a:endParaRPr lang="en-US" dirty="0"/>
          </a:p>
        </p:txBody>
      </p:sp>
      <p:sp>
        <p:nvSpPr>
          <p:cNvPr id="4" name="TextBox 3"/>
          <p:cNvSpPr txBox="1"/>
          <p:nvPr/>
        </p:nvSpPr>
        <p:spPr>
          <a:xfrm>
            <a:off x="304800" y="5638800"/>
            <a:ext cx="3866764" cy="923330"/>
          </a:xfrm>
          <a:prstGeom prst="rect">
            <a:avLst/>
          </a:prstGeom>
          <a:noFill/>
        </p:spPr>
        <p:txBody>
          <a:bodyPr wrap="none" rtlCol="0">
            <a:spAutoFit/>
          </a:bodyPr>
          <a:lstStyle/>
          <a:p>
            <a:r>
              <a:rPr lang="en-US" dirty="0" smtClean="0"/>
              <a:t>Cooperative Educational Services</a:t>
            </a:r>
          </a:p>
          <a:p>
            <a:r>
              <a:rPr lang="en-US" dirty="0" smtClean="0"/>
              <a:t>Kelley </a:t>
            </a:r>
            <a:r>
              <a:rPr lang="en-US" dirty="0" err="1" smtClean="0"/>
              <a:t>McMillen</a:t>
            </a:r>
            <a:r>
              <a:rPr lang="en-US" dirty="0" smtClean="0"/>
              <a:t>, MACCC-SLP</a:t>
            </a:r>
          </a:p>
          <a:p>
            <a:r>
              <a:rPr lang="en-US" dirty="0" smtClean="0"/>
              <a:t>kelleykoh@msn.com</a:t>
            </a:r>
            <a:endParaRPr lang="en-US" dirty="0"/>
          </a:p>
        </p:txBody>
      </p:sp>
      <p:sp>
        <p:nvSpPr>
          <p:cNvPr id="5" name="TextBox 4"/>
          <p:cNvSpPr txBox="1"/>
          <p:nvPr/>
        </p:nvSpPr>
        <p:spPr>
          <a:xfrm rot="21086954">
            <a:off x="528267" y="1043501"/>
            <a:ext cx="5864106" cy="369332"/>
          </a:xfrm>
          <a:prstGeom prst="rect">
            <a:avLst/>
          </a:prstGeom>
          <a:noFill/>
        </p:spPr>
        <p:txBody>
          <a:bodyPr wrap="none" rtlCol="0">
            <a:spAutoFit/>
          </a:bodyPr>
          <a:lstStyle/>
          <a:p>
            <a:r>
              <a:rPr lang="en-US" dirty="0" smtClean="0"/>
              <a:t>The information is not intended to be legal advice.</a:t>
            </a:r>
            <a:endParaRPr lang="en-US" dirty="0"/>
          </a:p>
        </p:txBody>
      </p:sp>
      <p:pic>
        <p:nvPicPr>
          <p:cNvPr id="1026" name="Picture 2" descr="C:\Documents and Settings\kelley.kohlsmcmillen\Local Settings\Temporary Internet Files\Content.IE5\CSCMMIWI\shutterstock_46071859-sml-edit[1].jpg"/>
          <p:cNvPicPr>
            <a:picLocks noChangeAspect="1" noChangeArrowheads="1"/>
          </p:cNvPicPr>
          <p:nvPr/>
        </p:nvPicPr>
        <p:blipFill>
          <a:blip r:embed="rId2" cstate="print"/>
          <a:srcRect/>
          <a:stretch>
            <a:fillRect/>
          </a:stretch>
        </p:blipFill>
        <p:spPr bwMode="auto">
          <a:xfrm>
            <a:off x="6705600" y="685800"/>
            <a:ext cx="1326269" cy="1274763"/>
          </a:xfrm>
          <a:prstGeom prst="rect">
            <a:avLst/>
          </a:prstGeom>
          <a:noFill/>
        </p:spPr>
      </p:pic>
      <p:sp>
        <p:nvSpPr>
          <p:cNvPr id="7" name="Rectangle 6"/>
          <p:cNvSpPr/>
          <p:nvPr/>
        </p:nvSpPr>
        <p:spPr>
          <a:xfrm>
            <a:off x="228600" y="4648200"/>
            <a:ext cx="8610600" cy="276999"/>
          </a:xfrm>
          <a:prstGeom prst="rect">
            <a:avLst/>
          </a:prstGeom>
        </p:spPr>
        <p:txBody>
          <a:bodyPr wrap="square">
            <a:spAutoFit/>
          </a:bodyPr>
          <a:lstStyle/>
          <a:p>
            <a:r>
              <a:rPr lang="en-US" sz="1200" dirty="0" smtClean="0">
                <a:solidFill>
                  <a:srgbClr val="00B0F0"/>
                </a:solidFill>
              </a:rPr>
              <a:t>http://</a:t>
            </a:r>
            <a:r>
              <a:rPr lang="en-US" sz="1200" dirty="0" smtClean="0">
                <a:solidFill>
                  <a:srgbClr val="00B0F0"/>
                </a:solidFill>
              </a:rPr>
              <a:t>www.asha.org/SLP/Documentation-in-Schools-FAQs</a:t>
            </a:r>
            <a:endParaRPr lang="en-US" sz="1200" dirty="0">
              <a:solidFill>
                <a:srgbClr val="00B0F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fontScale="40000" lnSpcReduction="20000"/>
          </a:bodyPr>
          <a:lstStyle/>
          <a:p>
            <a:r>
              <a:rPr lang="en-US" dirty="0" smtClean="0"/>
              <a:t>Preschool-aged Children. For preschool-aged children with SLI, it is important to consider developmentally appropriate skill levels and behaviors for the child’s age, since they are not necessarily involved in the general education curriculum. For preschool-aged children with SLI, the observed characteristics are very similar (although not identical) to those demonstrated by school-aged children with SLI. These difficulties may impact the child in one or more of the following ways: </a:t>
            </a:r>
          </a:p>
          <a:p>
            <a:pPr>
              <a:buNone/>
            </a:pPr>
            <a:endParaRPr lang="en-US" b="1" dirty="0" smtClean="0"/>
          </a:p>
          <a:p>
            <a:pPr>
              <a:buNone/>
            </a:pPr>
            <a:r>
              <a:rPr lang="en-US" b="1" dirty="0" smtClean="0"/>
              <a:t>Speech </a:t>
            </a:r>
          </a:p>
          <a:p>
            <a:r>
              <a:rPr lang="en-US" dirty="0" smtClean="0"/>
              <a:t>o Deficits with speech production, including difficulty: o Correctly articulating sounds and words; </a:t>
            </a:r>
          </a:p>
          <a:p>
            <a:r>
              <a:rPr lang="en-US" dirty="0" smtClean="0"/>
              <a:t>o Formulating words, phrases, and/or sentences; and/or </a:t>
            </a:r>
          </a:p>
          <a:p>
            <a:r>
              <a:rPr lang="en-US" dirty="0" smtClean="0"/>
              <a:t>o Speaking clearly enough to get basic wants and needs met. </a:t>
            </a:r>
          </a:p>
          <a:p>
            <a:pPr>
              <a:buNone/>
            </a:pPr>
            <a:endParaRPr lang="en-US" dirty="0" smtClean="0"/>
          </a:p>
          <a:p>
            <a:pPr>
              <a:buNone/>
            </a:pPr>
            <a:r>
              <a:rPr lang="en-US" b="1" dirty="0" smtClean="0"/>
              <a:t>Language </a:t>
            </a:r>
          </a:p>
          <a:p>
            <a:r>
              <a:rPr lang="en-US" dirty="0" smtClean="0"/>
              <a:t>o Deficits with expressive language skills, including difficulty: o Expressing wants, needs, and/or feelings; </a:t>
            </a:r>
          </a:p>
          <a:p>
            <a:r>
              <a:rPr lang="en-US" dirty="0" smtClean="0"/>
              <a:t>o Retelling stories and experiences; </a:t>
            </a:r>
          </a:p>
          <a:p>
            <a:r>
              <a:rPr lang="en-US" dirty="0" smtClean="0"/>
              <a:t>o Sharing information; and/or </a:t>
            </a:r>
          </a:p>
          <a:p>
            <a:r>
              <a:rPr lang="en-US" dirty="0" smtClean="0"/>
              <a:t>o Using age-appropriate vocabulary. </a:t>
            </a:r>
          </a:p>
          <a:p>
            <a:endParaRPr lang="en-US" dirty="0" smtClean="0"/>
          </a:p>
          <a:p>
            <a:r>
              <a:rPr lang="en-US" dirty="0" smtClean="0"/>
              <a:t>o Deficits with receptive language, including difficulty: o Following basic directions; </a:t>
            </a:r>
          </a:p>
          <a:p>
            <a:r>
              <a:rPr lang="en-US" dirty="0" smtClean="0"/>
              <a:t>o Understanding what peers and adults are saying; </a:t>
            </a:r>
          </a:p>
          <a:p>
            <a:r>
              <a:rPr lang="en-US" dirty="0" smtClean="0"/>
              <a:t>o Learning and understanding age-appropriate vocabulary; and/or </a:t>
            </a:r>
          </a:p>
          <a:p>
            <a:r>
              <a:rPr lang="en-US" dirty="0" smtClean="0"/>
              <a:t>o Learning age-appropriate concepts, such as positions, sizes, etc. </a:t>
            </a:r>
          </a:p>
          <a:p>
            <a:endParaRPr lang="en-US" dirty="0" smtClean="0"/>
          </a:p>
          <a:p>
            <a:r>
              <a:rPr lang="en-US" dirty="0" smtClean="0"/>
              <a:t>o Deficits with phonological skills, including difficulty: o Learning nursery rhymes; </a:t>
            </a:r>
          </a:p>
          <a:p>
            <a:r>
              <a:rPr lang="en-US" dirty="0" smtClean="0"/>
              <a:t>o Discriminating between sounds; and/or </a:t>
            </a:r>
          </a:p>
          <a:p>
            <a:r>
              <a:rPr lang="en-US" dirty="0" smtClean="0"/>
              <a:t>o Acquiring pre-reading skills. </a:t>
            </a:r>
          </a:p>
          <a:p>
            <a:endParaRPr lang="en-US" dirty="0" smtClean="0"/>
          </a:p>
        </p:txBody>
      </p:sp>
      <p:sp>
        <p:nvSpPr>
          <p:cNvPr id="3" name="Title 2"/>
          <p:cNvSpPr>
            <a:spLocks noGrp="1"/>
          </p:cNvSpPr>
          <p:nvPr>
            <p:ph type="title"/>
          </p:nvPr>
        </p:nvSpPr>
        <p:spPr>
          <a:xfrm>
            <a:off x="457200" y="274638"/>
            <a:ext cx="8229600" cy="792162"/>
          </a:xfrm>
        </p:spPr>
        <p:txBody>
          <a:bodyPr/>
          <a:lstStyle/>
          <a:p>
            <a:r>
              <a:rPr lang="en-US" dirty="0" smtClean="0"/>
              <a:t>Preschool</a:t>
            </a:r>
            <a:endParaRPr lang="en-US" dirty="0"/>
          </a:p>
        </p:txBody>
      </p:sp>
      <p:pic>
        <p:nvPicPr>
          <p:cNvPr id="25602" name="Picture 2" descr="C:\Documents and Settings\kelley.kohlsmcmillen\Local Settings\Temporary Internet Files\Content.IE5\LO2VULMN\Preschool-Teacher-Wordle[1].gif"/>
          <p:cNvPicPr>
            <a:picLocks noChangeAspect="1" noChangeArrowheads="1"/>
          </p:cNvPicPr>
          <p:nvPr/>
        </p:nvPicPr>
        <p:blipFill>
          <a:blip r:embed="rId2" cstate="print"/>
          <a:srcRect/>
          <a:stretch>
            <a:fillRect/>
          </a:stretch>
        </p:blipFill>
        <p:spPr bwMode="auto">
          <a:xfrm>
            <a:off x="6096000" y="5181600"/>
            <a:ext cx="1905000" cy="8892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40000" lnSpcReduction="20000"/>
          </a:bodyPr>
          <a:lstStyle/>
          <a:p>
            <a:r>
              <a:rPr lang="en-US" sz="2800" dirty="0" smtClean="0"/>
              <a:t>School-aged Children. For school-aged children with SLI, the impact of the disability may be manifested in one or more of the following ways: </a:t>
            </a:r>
          </a:p>
          <a:p>
            <a:pPr>
              <a:buNone/>
            </a:pPr>
            <a:endParaRPr lang="en-US" sz="2800" dirty="0" smtClean="0"/>
          </a:p>
          <a:p>
            <a:pPr>
              <a:buNone/>
            </a:pPr>
            <a:r>
              <a:rPr lang="en-US" sz="2800" b="1" dirty="0" smtClean="0"/>
              <a:t>Speech </a:t>
            </a:r>
          </a:p>
          <a:p>
            <a:r>
              <a:rPr lang="en-US" sz="2800" dirty="0" smtClean="0"/>
              <a:t>o Deficits with speech production, which may lead to difficulty with or reluctance in: o Correctly articulating sounds and words; </a:t>
            </a:r>
          </a:p>
          <a:p>
            <a:r>
              <a:rPr lang="en-US" sz="2800" dirty="0" smtClean="0"/>
              <a:t>o Participating in class discussions and oral presentations; and/or </a:t>
            </a:r>
          </a:p>
          <a:p>
            <a:r>
              <a:rPr lang="en-US" sz="2800" dirty="0" smtClean="0"/>
              <a:t>o Participating in social activities. </a:t>
            </a:r>
          </a:p>
          <a:p>
            <a:pPr>
              <a:buNone/>
            </a:pPr>
            <a:endParaRPr lang="en-US" sz="2800" dirty="0" smtClean="0"/>
          </a:p>
          <a:p>
            <a:r>
              <a:rPr lang="en-US" sz="2800" b="1" dirty="0" smtClean="0"/>
              <a:t>Language </a:t>
            </a:r>
          </a:p>
          <a:p>
            <a:pPr marL="347663" indent="-238125"/>
            <a:r>
              <a:rPr lang="en-US" sz="2800" dirty="0" smtClean="0"/>
              <a:t>o Deficits understanding language, including difficulty: o Understanding classroom discussions and instruction   (auditory comprehension); </a:t>
            </a:r>
          </a:p>
          <a:p>
            <a:r>
              <a:rPr lang="en-US" sz="2800" dirty="0" smtClean="0"/>
              <a:t>o Understanding age-appropriate vocabulary; </a:t>
            </a:r>
          </a:p>
          <a:p>
            <a:r>
              <a:rPr lang="en-US" sz="2800" dirty="0" smtClean="0"/>
              <a:t>o Learning and understanding new curriculum-based vocabulary; </a:t>
            </a:r>
          </a:p>
          <a:p>
            <a:r>
              <a:rPr lang="en-US" sz="2800" dirty="0" smtClean="0"/>
              <a:t>o Recognizing rules regarding interpersonal skills; and/or </a:t>
            </a:r>
          </a:p>
          <a:p>
            <a:r>
              <a:rPr lang="en-US" sz="2800" dirty="0" smtClean="0"/>
              <a:t>o Acquiring the skills required for early reading success. </a:t>
            </a:r>
          </a:p>
          <a:p>
            <a:endParaRPr lang="en-US" sz="2800" dirty="0" smtClean="0"/>
          </a:p>
          <a:p>
            <a:r>
              <a:rPr lang="en-US" sz="2800" dirty="0" smtClean="0"/>
              <a:t>o Deficits generating language, including difficulty: o Formulating grammatically-correct sentences; </a:t>
            </a:r>
          </a:p>
          <a:p>
            <a:r>
              <a:rPr lang="en-US" sz="2800" dirty="0" smtClean="0"/>
              <a:t>o Explaining and describing people, places, events, etc.; and/or </a:t>
            </a:r>
          </a:p>
          <a:p>
            <a:r>
              <a:rPr lang="en-US" sz="2800" dirty="0" smtClean="0"/>
              <a:t>o Using age-appropriate vocabulary. </a:t>
            </a:r>
          </a:p>
          <a:p>
            <a:endParaRPr lang="en-US" sz="2800" dirty="0" smtClean="0"/>
          </a:p>
          <a:p>
            <a:r>
              <a:rPr lang="en-US" sz="2800" dirty="0" smtClean="0"/>
              <a:t>o Deficits with the social use of language, including difficulty: o Interacting appropriately with peers and adults; </a:t>
            </a:r>
          </a:p>
          <a:p>
            <a:r>
              <a:rPr lang="en-US" sz="2800" dirty="0" smtClean="0"/>
              <a:t>o Taking turns in conversation; </a:t>
            </a:r>
          </a:p>
          <a:p>
            <a:r>
              <a:rPr lang="en-US" sz="2400" dirty="0" smtClean="0"/>
              <a:t>o </a:t>
            </a:r>
            <a:r>
              <a:rPr lang="en-US" sz="2800" dirty="0" smtClean="0"/>
              <a:t>Responding to verbal and nonverbal cues from others; and/or </a:t>
            </a:r>
          </a:p>
          <a:p>
            <a:r>
              <a:rPr lang="en-US" sz="2800" dirty="0" smtClean="0"/>
              <a:t>o Repairing communication break-downs. </a:t>
            </a:r>
          </a:p>
          <a:p>
            <a:endParaRPr lang="en-US" sz="2800" dirty="0" smtClean="0"/>
          </a:p>
          <a:p>
            <a:pPr>
              <a:buNone/>
            </a:pPr>
            <a:endParaRPr lang="en-US" dirty="0"/>
          </a:p>
        </p:txBody>
      </p:sp>
      <p:sp>
        <p:nvSpPr>
          <p:cNvPr id="3" name="Title 2"/>
          <p:cNvSpPr>
            <a:spLocks noGrp="1"/>
          </p:cNvSpPr>
          <p:nvPr>
            <p:ph type="title"/>
          </p:nvPr>
        </p:nvSpPr>
        <p:spPr/>
        <p:txBody>
          <a:bodyPr/>
          <a:lstStyle/>
          <a:p>
            <a:r>
              <a:rPr lang="en-US" dirty="0" smtClean="0"/>
              <a:t>School Age</a:t>
            </a:r>
            <a:endParaRPr lang="en-US" dirty="0"/>
          </a:p>
        </p:txBody>
      </p:sp>
      <p:pic>
        <p:nvPicPr>
          <p:cNvPr id="26626" name="Picture 2" descr="C:\Documents and Settings\kelley.kohlsmcmillen\Local Settings\Temporary Internet Files\Content.IE5\AKCO2872\school-holidays[1].jpg"/>
          <p:cNvPicPr>
            <a:picLocks noChangeAspect="1" noChangeArrowheads="1"/>
          </p:cNvPicPr>
          <p:nvPr/>
        </p:nvPicPr>
        <p:blipFill>
          <a:blip r:embed="rId2" cstate="print"/>
          <a:srcRect/>
          <a:stretch>
            <a:fillRect/>
          </a:stretch>
        </p:blipFill>
        <p:spPr bwMode="auto">
          <a:xfrm>
            <a:off x="6400800" y="5257800"/>
            <a:ext cx="1219200" cy="91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15888" indent="-6350">
              <a:buNone/>
            </a:pPr>
            <a:r>
              <a:rPr lang="en-US" sz="2000" u="sng" dirty="0" smtClean="0"/>
              <a:t>Special Considerations for Assessment</a:t>
            </a:r>
            <a:r>
              <a:rPr lang="en-US" sz="2000" dirty="0" smtClean="0"/>
              <a:t>. A speech or language impairment is to be differentiated from a speech or language difference which may be due to bilingualism, dialectical or cultural differences in language use, or being non-English dominant. A communication difference/dialect is a variation of a communication system used by a group of individuals that reflects and is determined by shared regional, social, or cultural/ethnic factors and should not be considered a disorder of speech or language.</a:t>
            </a:r>
          </a:p>
          <a:p>
            <a:pPr marL="115888" indent="-6350">
              <a:buNone/>
            </a:pPr>
            <a:endParaRPr lang="en-US" sz="2000" dirty="0" smtClean="0"/>
          </a:p>
          <a:p>
            <a:pPr marL="115888" indent="-6350">
              <a:buNone/>
            </a:pPr>
            <a:r>
              <a:rPr lang="en-US" sz="2000" dirty="0" smtClean="0"/>
              <a:t>***They MUST have the deficit in native language.  </a:t>
            </a:r>
            <a:endParaRPr lang="en-US" sz="2000" dirty="0"/>
          </a:p>
        </p:txBody>
      </p:sp>
      <p:sp>
        <p:nvSpPr>
          <p:cNvPr id="3" name="Title 2"/>
          <p:cNvSpPr>
            <a:spLocks noGrp="1"/>
          </p:cNvSpPr>
          <p:nvPr>
            <p:ph type="title"/>
          </p:nvPr>
        </p:nvSpPr>
        <p:spPr/>
        <p:txBody>
          <a:bodyPr>
            <a:normAutofit/>
          </a:bodyPr>
          <a:lstStyle/>
          <a:p>
            <a:r>
              <a:rPr lang="en-US" sz="2400" dirty="0" smtClean="0"/>
              <a:t>Speech Impairment </a:t>
            </a:r>
            <a:r>
              <a:rPr lang="en-US" sz="2400" dirty="0" err="1" smtClean="0"/>
              <a:t>vs</a:t>
            </a:r>
            <a:r>
              <a:rPr lang="en-US" sz="2400" dirty="0" smtClean="0"/>
              <a:t> English Second Language (ESL)</a:t>
            </a:r>
            <a:endParaRPr lang="en-US" sz="2400" dirty="0"/>
          </a:p>
        </p:txBody>
      </p:sp>
      <p:pic>
        <p:nvPicPr>
          <p:cNvPr id="27650" name="Picture 2" descr="C:\Documents and Settings\kelley.kohlsmcmillen\Local Settings\Temporary Internet Files\Content.IE5\LO2VULMN\vs-logo[1].jpg"/>
          <p:cNvPicPr>
            <a:picLocks noChangeAspect="1" noChangeArrowheads="1"/>
          </p:cNvPicPr>
          <p:nvPr/>
        </p:nvPicPr>
        <p:blipFill>
          <a:blip r:embed="rId2" cstate="print"/>
          <a:srcRect/>
          <a:stretch>
            <a:fillRect/>
          </a:stretch>
        </p:blipFill>
        <p:spPr bwMode="auto">
          <a:xfrm>
            <a:off x="6934200" y="4953000"/>
            <a:ext cx="1228725" cy="10953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534400" cy="4864291"/>
          </a:xfrm>
        </p:spPr>
        <p:txBody>
          <a:bodyPr>
            <a:noAutofit/>
          </a:bodyPr>
          <a:lstStyle/>
          <a:p>
            <a:pPr marL="115888" indent="-6350">
              <a:buNone/>
            </a:pPr>
            <a:r>
              <a:rPr lang="en-US" sz="1100" dirty="0" smtClean="0"/>
              <a:t>Eligibility Determination. For BOTH speech and language disorders, for a child to be eligible to receive special education and related services under the eligibility category of SLI, as defined by IDEA (2004), the EDT must document that the child meets all of the following eligibility criteria: </a:t>
            </a:r>
          </a:p>
          <a:p>
            <a:pPr>
              <a:buNone/>
            </a:pPr>
            <a:endParaRPr lang="en-US" sz="1100" dirty="0" smtClean="0"/>
          </a:p>
          <a:p>
            <a:r>
              <a:rPr lang="en-US" sz="1100" dirty="0" smtClean="0"/>
              <a:t>1. The EDT has eliminated the possibility that lack of appropriate instruction in reading or math is a determinant factor. For preschool children, consider whether the child has had the opportunity to participate in developmentally appropriate early childhood experiences. </a:t>
            </a:r>
          </a:p>
          <a:p>
            <a:pPr>
              <a:buNone/>
            </a:pPr>
            <a:endParaRPr lang="en-US" sz="1100" dirty="0" smtClean="0"/>
          </a:p>
          <a:p>
            <a:r>
              <a:rPr lang="en-US" sz="1100" dirty="0" smtClean="0"/>
              <a:t>2. The EDT has eliminated the possibility that limited English proficiency is a determinant factor. </a:t>
            </a:r>
          </a:p>
          <a:p>
            <a:pPr>
              <a:buNone/>
            </a:pPr>
            <a:endParaRPr lang="en-US" sz="1100" dirty="0" smtClean="0"/>
          </a:p>
          <a:p>
            <a:r>
              <a:rPr lang="en-US" sz="1100" dirty="0" smtClean="0"/>
              <a:t>3. The EDT has determined that no other eligibility category (for example, specific learning disability in the area of oral expression/listening comprehension, autism, or intellectual disability) better describes the child’s disability. </a:t>
            </a:r>
          </a:p>
          <a:p>
            <a:pPr>
              <a:buNone/>
            </a:pPr>
            <a:endParaRPr lang="en-US" sz="1100" dirty="0" smtClean="0"/>
          </a:p>
          <a:p>
            <a:r>
              <a:rPr lang="en-US" sz="1100" dirty="0" smtClean="0"/>
              <a:t>4. The child has a speech or language impairment and is not merely exhibiting a language difference. </a:t>
            </a:r>
          </a:p>
          <a:p>
            <a:pPr>
              <a:buNone/>
            </a:pPr>
            <a:endParaRPr lang="en-US" sz="1100" dirty="0" smtClean="0"/>
          </a:p>
          <a:p>
            <a:r>
              <a:rPr lang="en-US" sz="1100" dirty="0" smtClean="0"/>
              <a:t>5. A pattern of assessment data, including both formal and informal measures, support the </a:t>
            </a:r>
          </a:p>
          <a:p>
            <a:pPr>
              <a:buNone/>
            </a:pPr>
            <a:r>
              <a:rPr lang="en-US" sz="1100" dirty="0" smtClean="0"/>
              <a:t>	eligibility under the category of SLI. </a:t>
            </a:r>
          </a:p>
          <a:p>
            <a:pPr>
              <a:buNone/>
            </a:pPr>
            <a:r>
              <a:rPr lang="en-US" sz="1100" dirty="0" smtClean="0"/>
              <a:t>	    </a:t>
            </a:r>
            <a:r>
              <a:rPr lang="en-US" sz="1100" b="1" dirty="0" smtClean="0"/>
              <a:t>a. Standard scores yielded by formal assessments must be statistically significant, i.e.,  more than 2 </a:t>
            </a:r>
          </a:p>
          <a:p>
            <a:pPr>
              <a:buNone/>
            </a:pPr>
            <a:r>
              <a:rPr lang="en-US" sz="1100" b="1" dirty="0" smtClean="0"/>
              <a:t>	        standard deviations below the mean considering SEM (standard error of measure). </a:t>
            </a:r>
          </a:p>
          <a:p>
            <a:pPr>
              <a:buNone/>
            </a:pPr>
            <a:r>
              <a:rPr lang="en-US" sz="1100" b="1" dirty="0" smtClean="0"/>
              <a:t>	    b. When the results of formal and informal measures are discrepant, a weight of evidence from </a:t>
            </a:r>
          </a:p>
          <a:p>
            <a:pPr>
              <a:buNone/>
            </a:pPr>
            <a:r>
              <a:rPr lang="en-US" sz="1100" b="1" dirty="0" smtClean="0"/>
              <a:t>             multiple descriptive measures must support the existence of a speech or language impairment. </a:t>
            </a:r>
          </a:p>
          <a:p>
            <a:pPr>
              <a:buNone/>
            </a:pPr>
            <a:r>
              <a:rPr lang="en-US" sz="1100" dirty="0" smtClean="0"/>
              <a:t>		</a:t>
            </a:r>
            <a:r>
              <a:rPr lang="fr-FR" sz="1100" dirty="0" smtClean="0">
                <a:hlinkClick r:id="rId3" action="ppaction://hlinkfile"/>
              </a:rPr>
              <a:t>CES Training 2015\Score Conversion Chart.pdf</a:t>
            </a:r>
            <a:endParaRPr lang="en-US" sz="1100" dirty="0" smtClean="0"/>
          </a:p>
          <a:p>
            <a:pPr>
              <a:buNone/>
            </a:pPr>
            <a:r>
              <a:rPr lang="en-US" sz="1100" dirty="0" smtClean="0"/>
              <a:t>      In addition, the EDT must document that the child demonstrates a need for special education and related services because, as a result of the disability, the child requires specially designed instruction in order to: (a) be involved in and make progress in the general education curriculum; (b) participate in extracurricular and other nonacademic activities; and/or (c) be educated and participate with other children with disabilities and nondisabled children.</a:t>
            </a:r>
            <a:endParaRPr lang="en-US" sz="1100" dirty="0"/>
          </a:p>
        </p:txBody>
      </p:sp>
      <p:sp>
        <p:nvSpPr>
          <p:cNvPr id="3" name="Title 2"/>
          <p:cNvSpPr>
            <a:spLocks noGrp="1"/>
          </p:cNvSpPr>
          <p:nvPr>
            <p:ph type="title"/>
          </p:nvPr>
        </p:nvSpPr>
        <p:spPr>
          <a:xfrm>
            <a:off x="457200" y="274638"/>
            <a:ext cx="8229600" cy="944562"/>
          </a:xfrm>
        </p:spPr>
        <p:txBody>
          <a:bodyPr/>
          <a:lstStyle/>
          <a:p>
            <a:r>
              <a:rPr lang="en-US" dirty="0" smtClean="0"/>
              <a:t>Eligibility determination: SLI</a:t>
            </a:r>
            <a:endParaRPr lang="en-US" dirty="0"/>
          </a:p>
        </p:txBody>
      </p:sp>
      <p:pic>
        <p:nvPicPr>
          <p:cNvPr id="29698" name="Picture 2" descr="C:\Documents and Settings\kelley.kohlsmcmillen\Local Settings\Temporary Internet Files\Content.IE5\AKCO2872\speech[1].png"/>
          <p:cNvPicPr>
            <a:picLocks noChangeAspect="1" noChangeArrowheads="1"/>
          </p:cNvPicPr>
          <p:nvPr/>
        </p:nvPicPr>
        <p:blipFill>
          <a:blip r:embed="rId4" cstate="print"/>
          <a:srcRect/>
          <a:stretch>
            <a:fillRect/>
          </a:stretch>
        </p:blipFill>
        <p:spPr bwMode="auto">
          <a:xfrm>
            <a:off x="7772400" y="3733800"/>
            <a:ext cx="713534" cy="7254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62500" lnSpcReduction="20000"/>
          </a:bodyPr>
          <a:lstStyle/>
          <a:p>
            <a:pPr marL="624078" indent="-514350">
              <a:buAutoNum type="arabicPeriod"/>
            </a:pPr>
            <a:r>
              <a:rPr lang="en-US" sz="2000" dirty="0" smtClean="0"/>
              <a:t>Review of existing data, background, concerns.</a:t>
            </a:r>
          </a:p>
          <a:p>
            <a:pPr marL="624078" indent="-514350">
              <a:buAutoNum type="arabicPeriod"/>
            </a:pPr>
            <a:r>
              <a:rPr lang="en-US" sz="2000" dirty="0" smtClean="0"/>
              <a:t>Gather and analyze developmental/educational, medical, family, and social history. (Case history)</a:t>
            </a:r>
          </a:p>
          <a:p>
            <a:pPr marL="624078" indent="-514350">
              <a:buAutoNum type="arabicPeriod"/>
            </a:pPr>
            <a:r>
              <a:rPr lang="en-US" sz="2000" dirty="0" smtClean="0"/>
              <a:t>Conduct functional communication assessment.</a:t>
            </a:r>
          </a:p>
          <a:p>
            <a:pPr marL="624078" indent="-514350">
              <a:buAutoNum type="arabicPeriod"/>
            </a:pPr>
            <a:r>
              <a:rPr lang="en-US" sz="2000" dirty="0" smtClean="0"/>
              <a:t>Intelligibility statement.</a:t>
            </a:r>
          </a:p>
          <a:p>
            <a:pPr marL="624078" indent="-514350">
              <a:buAutoNum type="arabicPeriod"/>
            </a:pPr>
            <a:r>
              <a:rPr lang="en-US" sz="2000" dirty="0" smtClean="0"/>
              <a:t>Complete spontaneous speech sample, include concerns.</a:t>
            </a:r>
          </a:p>
          <a:p>
            <a:pPr marL="624078" indent="-514350">
              <a:buAutoNum type="arabicPeriod"/>
            </a:pPr>
            <a:r>
              <a:rPr lang="en-US" sz="2000" dirty="0" smtClean="0"/>
              <a:t>Conduct oral/mechanism/oral motor exam.</a:t>
            </a:r>
          </a:p>
          <a:p>
            <a:pPr marL="624078" indent="-514350">
              <a:buAutoNum type="arabicPeriod"/>
            </a:pPr>
            <a:r>
              <a:rPr lang="en-US" sz="2000" dirty="0" smtClean="0"/>
              <a:t>Conduct transition assessment (as indicated)</a:t>
            </a:r>
          </a:p>
          <a:p>
            <a:pPr marL="624078" indent="-514350">
              <a:buAutoNum type="arabicPeriod"/>
            </a:pPr>
            <a:r>
              <a:rPr lang="en-US" sz="2000" dirty="0" smtClean="0"/>
              <a:t>Use standardized or alternative methods (e.g., informal, criterion referenced) to obtain data about child’s present levels of performance. </a:t>
            </a:r>
          </a:p>
          <a:p>
            <a:pPr marL="624078" indent="-514350">
              <a:buAutoNum type="arabicPeriod"/>
            </a:pPr>
            <a:r>
              <a:rPr lang="en-US" sz="2000" dirty="0" smtClean="0"/>
              <a:t>Articulation statement.  </a:t>
            </a:r>
            <a:r>
              <a:rPr lang="en-US" sz="2000" dirty="0" err="1" smtClean="0"/>
              <a:t>Stimulability</a:t>
            </a:r>
            <a:r>
              <a:rPr lang="en-US" sz="2000" dirty="0" smtClean="0"/>
              <a:t> statement, if errors occur.</a:t>
            </a:r>
          </a:p>
          <a:p>
            <a:pPr marL="624078" indent="-514350">
              <a:buAutoNum type="arabicPeriod"/>
            </a:pPr>
            <a:r>
              <a:rPr lang="en-US" sz="2000" dirty="0" smtClean="0"/>
              <a:t>Speech sound inventory if speech sound errors occur.</a:t>
            </a:r>
          </a:p>
          <a:p>
            <a:pPr marL="624078" indent="-514350">
              <a:buAutoNum type="arabicPeriod"/>
            </a:pPr>
            <a:r>
              <a:rPr lang="en-US" sz="2000" dirty="0" smtClean="0"/>
              <a:t>Voice statement (quality, resonance, pitch, volume)</a:t>
            </a:r>
          </a:p>
          <a:p>
            <a:pPr marL="624078" indent="-514350">
              <a:buAutoNum type="arabicPeriod"/>
            </a:pPr>
            <a:r>
              <a:rPr lang="en-US" sz="2000" dirty="0" smtClean="0"/>
              <a:t>Fluency statement (oral, laryngeal, respiratory behaviors)</a:t>
            </a:r>
          </a:p>
          <a:p>
            <a:pPr marL="624078" indent="-514350">
              <a:buAutoNum type="arabicPeriod"/>
            </a:pPr>
            <a:r>
              <a:rPr lang="en-US" sz="2000" dirty="0" smtClean="0"/>
              <a:t>Hearing/Vision statement.</a:t>
            </a:r>
          </a:p>
          <a:p>
            <a:pPr marL="624078" indent="-514350">
              <a:buNone/>
            </a:pPr>
            <a:endParaRPr lang="en-US" sz="2000" dirty="0" smtClean="0"/>
          </a:p>
          <a:p>
            <a:pPr marL="624078" indent="-514350">
              <a:buNone/>
            </a:pPr>
            <a:r>
              <a:rPr lang="en-US" sz="2000" dirty="0" smtClean="0"/>
              <a:t>(Language include additional)</a:t>
            </a:r>
          </a:p>
          <a:p>
            <a:pPr marL="624078" indent="-514350">
              <a:buNone/>
            </a:pPr>
            <a:r>
              <a:rPr lang="en-US" sz="2000" dirty="0" smtClean="0"/>
              <a:t>	*Standardized/non-standardized assessments (receptive, expressive, semantics, syntax, pragmatics)</a:t>
            </a:r>
          </a:p>
          <a:p>
            <a:pPr marL="624078" indent="-514350">
              <a:buNone/>
            </a:pPr>
            <a:r>
              <a:rPr lang="en-US" sz="2000" dirty="0" smtClean="0"/>
              <a:t>	*cognitive abilities statement, as appropriate.</a:t>
            </a:r>
          </a:p>
          <a:p>
            <a:pPr marL="624078" indent="-514350">
              <a:buNone/>
            </a:pPr>
            <a:r>
              <a:rPr lang="en-US" sz="2000" dirty="0" smtClean="0"/>
              <a:t>	</a:t>
            </a:r>
          </a:p>
          <a:p>
            <a:pPr marL="624078" indent="-514350">
              <a:buNone/>
            </a:pPr>
            <a:r>
              <a:rPr lang="en-US" sz="1600" dirty="0" smtClean="0">
                <a:solidFill>
                  <a:schemeClr val="bg2">
                    <a:lumMod val="50000"/>
                  </a:schemeClr>
                </a:solidFill>
              </a:rPr>
              <a:t>14.     </a:t>
            </a:r>
            <a:r>
              <a:rPr lang="en-US" sz="2000" dirty="0" smtClean="0"/>
              <a:t>Summary/Recommendation statement:  Include statement if student qualifies for services.</a:t>
            </a:r>
          </a:p>
          <a:p>
            <a:pPr marL="624078" indent="-514350">
              <a:buAutoNum type="arabicPeriod"/>
            </a:pPr>
            <a:endParaRPr lang="en-US" dirty="0"/>
          </a:p>
        </p:txBody>
      </p:sp>
      <p:sp>
        <p:nvSpPr>
          <p:cNvPr id="3" name="Title 2"/>
          <p:cNvSpPr>
            <a:spLocks noGrp="1"/>
          </p:cNvSpPr>
          <p:nvPr>
            <p:ph type="title"/>
          </p:nvPr>
        </p:nvSpPr>
        <p:spPr/>
        <p:txBody>
          <a:bodyPr>
            <a:normAutofit/>
          </a:bodyPr>
          <a:lstStyle/>
          <a:p>
            <a:r>
              <a:rPr lang="en-US" sz="3200" dirty="0" smtClean="0"/>
              <a:t>NM PED Speech Report Requirements</a:t>
            </a:r>
            <a:endParaRPr lang="en-US" sz="3200" dirty="0"/>
          </a:p>
        </p:txBody>
      </p:sp>
      <p:pic>
        <p:nvPicPr>
          <p:cNvPr id="28674" name="Picture 2" descr="C:\Documents and Settings\kelley.kohlsmcmillen\Local Settings\Temporary Internet Files\Content.IE5\LO2VULMN\New_Mexico_flag[1].png"/>
          <p:cNvPicPr>
            <a:picLocks noChangeAspect="1" noChangeArrowheads="1"/>
          </p:cNvPicPr>
          <p:nvPr/>
        </p:nvPicPr>
        <p:blipFill>
          <a:blip r:embed="rId2" cstate="print"/>
          <a:srcRect/>
          <a:stretch>
            <a:fillRect/>
          </a:stretch>
        </p:blipFill>
        <p:spPr bwMode="auto">
          <a:xfrm>
            <a:off x="6553200" y="3352800"/>
            <a:ext cx="1752600" cy="11678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67000" y="6096000"/>
            <a:ext cx="5943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lnSpcReduction="10000"/>
          </a:bodyPr>
          <a:lstStyle/>
          <a:p>
            <a:pPr marL="127000" indent="-17463">
              <a:buNone/>
            </a:pPr>
            <a:r>
              <a:rPr lang="en-US" sz="2000" dirty="0" smtClean="0"/>
              <a:t>A review of existing evaluation data (REED) is the process of looking at the student’s existing data to determine if additional data are needed as part of the evaluation process.  If the team can determine the student continues to have a disability, no formal evaluation is required.  </a:t>
            </a:r>
          </a:p>
          <a:p>
            <a:pPr marL="127000" indent="-17463">
              <a:buNone/>
            </a:pPr>
            <a:r>
              <a:rPr lang="en-US" sz="2000" dirty="0" smtClean="0"/>
              <a:t>		</a:t>
            </a:r>
          </a:p>
          <a:p>
            <a:pPr marL="127000" indent="-17463">
              <a:buNone/>
            </a:pPr>
            <a:r>
              <a:rPr lang="en-US" sz="2000" dirty="0" smtClean="0"/>
              <a:t>		Whether the student has or continues to have a disability.</a:t>
            </a:r>
          </a:p>
          <a:p>
            <a:pPr marL="127000" indent="-17463">
              <a:buNone/>
            </a:pPr>
            <a:r>
              <a:rPr lang="en-US" sz="2000" dirty="0" smtClean="0"/>
              <a:t>		Whether the student’s present levels of academic 	achievement needs and related developmental needs 	have changed.</a:t>
            </a:r>
          </a:p>
          <a:p>
            <a:pPr marL="127000" indent="-17463">
              <a:buNone/>
            </a:pPr>
            <a:r>
              <a:rPr lang="en-US" sz="2000" dirty="0" smtClean="0"/>
              <a:t>		Whether the student needs or continues to need special 	education and related services.</a:t>
            </a:r>
          </a:p>
          <a:p>
            <a:pPr marL="127000" indent="-17463">
              <a:buNone/>
            </a:pPr>
            <a:r>
              <a:rPr lang="en-US" sz="2000" dirty="0" smtClean="0"/>
              <a:t>		Whether the student needs any additions or 	modifications to the program to participate in the general 	education curriculum.</a:t>
            </a:r>
          </a:p>
        </p:txBody>
      </p:sp>
      <p:sp>
        <p:nvSpPr>
          <p:cNvPr id="3" name="Title 2"/>
          <p:cNvSpPr>
            <a:spLocks noGrp="1"/>
          </p:cNvSpPr>
          <p:nvPr>
            <p:ph type="title"/>
          </p:nvPr>
        </p:nvSpPr>
        <p:spPr/>
        <p:txBody>
          <a:bodyPr>
            <a:normAutofit/>
          </a:bodyPr>
          <a:lstStyle/>
          <a:p>
            <a:r>
              <a:rPr lang="en-US" sz="2800" dirty="0" smtClean="0"/>
              <a:t>Review Existing Evaluation Data (REED) in place of formal 3 year reevaluation?</a:t>
            </a:r>
            <a:endParaRPr lang="en-US" sz="2800" dirty="0"/>
          </a:p>
        </p:txBody>
      </p:sp>
      <p:sp>
        <p:nvSpPr>
          <p:cNvPr id="4" name="Rectangle 3"/>
          <p:cNvSpPr/>
          <p:nvPr/>
        </p:nvSpPr>
        <p:spPr>
          <a:xfrm>
            <a:off x="762000" y="32766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762000" y="36576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762000" y="44958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762000" y="51054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2667000" y="6096000"/>
            <a:ext cx="598753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***Formal testing may be required in specific areas.</a:t>
            </a:r>
            <a:endParaRPr lang="en-US" dirty="0"/>
          </a:p>
        </p:txBody>
      </p:sp>
      <p:pic>
        <p:nvPicPr>
          <p:cNvPr id="8194" name="Picture 2" descr="C:\Documents and Settings\kelley.kohlsmcmillen\Local Settings\Temporary Internet Files\Content.IE5\LO2VULMN\yes-no-icons-300x256[1].png"/>
          <p:cNvPicPr>
            <a:picLocks noChangeAspect="1" noChangeArrowheads="1"/>
          </p:cNvPicPr>
          <p:nvPr/>
        </p:nvPicPr>
        <p:blipFill>
          <a:blip r:embed="rId2" cstate="print"/>
          <a:srcRect/>
          <a:stretch>
            <a:fillRect/>
          </a:stretch>
        </p:blipFill>
        <p:spPr bwMode="auto">
          <a:xfrm>
            <a:off x="7772400" y="457200"/>
            <a:ext cx="872505" cy="7445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4800600"/>
            <a:ext cx="8229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Content Placeholder 1"/>
          <p:cNvSpPr>
            <a:spLocks noGrp="1"/>
          </p:cNvSpPr>
          <p:nvPr>
            <p:ph idx="1"/>
          </p:nvPr>
        </p:nvSpPr>
        <p:spPr/>
        <p:txBody>
          <a:bodyPr>
            <a:normAutofit fontScale="92500" lnSpcReduction="20000"/>
          </a:bodyPr>
          <a:lstStyle/>
          <a:p>
            <a:pPr marL="111125" indent="-1588">
              <a:buNone/>
            </a:pPr>
            <a:r>
              <a:rPr lang="en-US" dirty="0" smtClean="0"/>
              <a:t>The therapist is required to complete the section on the REED form that pertains to the area they address.  </a:t>
            </a:r>
          </a:p>
          <a:p>
            <a:pPr marL="111125" indent="-1588">
              <a:buNone/>
            </a:pPr>
            <a:endParaRPr lang="en-US" dirty="0" smtClean="0"/>
          </a:p>
          <a:p>
            <a:pPr marL="111125" indent="-1588">
              <a:buNone/>
            </a:pPr>
            <a:r>
              <a:rPr lang="en-US" dirty="0" smtClean="0"/>
              <a:t>		Mark ancillary area</a:t>
            </a:r>
          </a:p>
          <a:p>
            <a:pPr marL="111125" indent="-1588">
              <a:buNone/>
            </a:pPr>
            <a:r>
              <a:rPr lang="en-US" dirty="0" smtClean="0"/>
              <a:t>		Data source/Date</a:t>
            </a:r>
          </a:p>
          <a:p>
            <a:pPr marL="111125" indent="-1588">
              <a:buNone/>
            </a:pPr>
            <a:r>
              <a:rPr lang="en-US" dirty="0" smtClean="0"/>
              <a:t>		Detailed description of information and 		Present Levels</a:t>
            </a:r>
          </a:p>
          <a:p>
            <a:pPr marL="111125" indent="-1588">
              <a:buNone/>
            </a:pPr>
            <a:r>
              <a:rPr lang="en-US" dirty="0" smtClean="0"/>
              <a:t>		Sign REED form (if present)</a:t>
            </a:r>
          </a:p>
          <a:p>
            <a:pPr marL="111125" indent="-1588">
              <a:buNone/>
            </a:pPr>
            <a:endParaRPr lang="en-US" dirty="0" smtClean="0"/>
          </a:p>
          <a:p>
            <a:pPr marL="111125" indent="-1588">
              <a:buNone/>
            </a:pPr>
            <a:r>
              <a:rPr lang="en-US" i="1" dirty="0" smtClean="0"/>
              <a:t>If additional testing is needed, you MUST mark on the form below that formal testing is required.  </a:t>
            </a:r>
            <a:endParaRPr lang="en-US" i="1" dirty="0"/>
          </a:p>
        </p:txBody>
      </p:sp>
      <p:sp>
        <p:nvSpPr>
          <p:cNvPr id="3" name="Title 2"/>
          <p:cNvSpPr>
            <a:spLocks noGrp="1"/>
          </p:cNvSpPr>
          <p:nvPr>
            <p:ph type="title"/>
          </p:nvPr>
        </p:nvSpPr>
        <p:spPr/>
        <p:txBody>
          <a:bodyPr>
            <a:normAutofit fontScale="90000"/>
          </a:bodyPr>
          <a:lstStyle/>
          <a:p>
            <a:r>
              <a:rPr lang="en-US" dirty="0" smtClean="0"/>
              <a:t>Therapist Requirements at REED.</a:t>
            </a:r>
            <a:endParaRPr lang="en-US" dirty="0"/>
          </a:p>
        </p:txBody>
      </p:sp>
      <p:sp>
        <p:nvSpPr>
          <p:cNvPr id="4" name="Rectangle 3"/>
          <p:cNvSpPr/>
          <p:nvPr/>
        </p:nvSpPr>
        <p:spPr>
          <a:xfrm>
            <a:off x="990600" y="2819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90600" y="3200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990600" y="3581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990600" y="4191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218" name="Picture 2" descr="C:\Documents and Settings\kelley.kohlsmcmillen\Local Settings\Temporary Internet Files\Content.IE5\XZSWF4LW\dreamstime_l_18887661[1].jpg"/>
          <p:cNvPicPr>
            <a:picLocks noChangeAspect="1" noChangeArrowheads="1"/>
          </p:cNvPicPr>
          <p:nvPr/>
        </p:nvPicPr>
        <p:blipFill>
          <a:blip r:embed="rId3" cstate="print"/>
          <a:srcRect/>
          <a:stretch>
            <a:fillRect/>
          </a:stretch>
        </p:blipFill>
        <p:spPr bwMode="auto">
          <a:xfrm>
            <a:off x="7620000" y="2133600"/>
            <a:ext cx="1244248" cy="171688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0713" lvl="1">
              <a:buNone/>
              <a:tabLst>
                <a:tab pos="750888" algn="l"/>
              </a:tabLst>
            </a:pPr>
            <a:r>
              <a:rPr lang="en-US" dirty="0" smtClean="0"/>
              <a:t>		</a:t>
            </a:r>
            <a:r>
              <a:rPr lang="en-US" u="sng" dirty="0" smtClean="0"/>
              <a:t>PARENT PERMISSION (keep a copy)!!</a:t>
            </a:r>
          </a:p>
          <a:p>
            <a:pPr marL="620713" lvl="1">
              <a:buNone/>
              <a:tabLst>
                <a:tab pos="750888" algn="l"/>
              </a:tabLst>
            </a:pPr>
            <a:r>
              <a:rPr lang="en-US" dirty="0" smtClean="0"/>
              <a:t>  		Hearing screening</a:t>
            </a:r>
          </a:p>
          <a:p>
            <a:pPr marL="620713" lvl="1">
              <a:buNone/>
              <a:tabLst>
                <a:tab pos="750888" algn="l"/>
              </a:tabLst>
            </a:pPr>
            <a:r>
              <a:rPr lang="en-US" dirty="0" smtClean="0"/>
              <a:t>  		Vision screening</a:t>
            </a:r>
          </a:p>
          <a:p>
            <a:pPr marL="620713" lvl="1">
              <a:buNone/>
              <a:tabLst>
                <a:tab pos="750888" algn="l"/>
              </a:tabLst>
            </a:pPr>
            <a:r>
              <a:rPr lang="en-US" dirty="0" smtClean="0"/>
              <a:t> 		Interviews with concerned parties </a:t>
            </a:r>
          </a:p>
          <a:p>
            <a:pPr marL="620713" lvl="1">
              <a:buNone/>
              <a:tabLst>
                <a:tab pos="750888" algn="l"/>
              </a:tabLst>
            </a:pPr>
            <a:r>
              <a:rPr lang="en-US" dirty="0" smtClean="0"/>
              <a:t>  		Formal/Informal testing, as appropriate</a:t>
            </a:r>
            <a:endParaRPr lang="en-US" dirty="0"/>
          </a:p>
        </p:txBody>
      </p:sp>
      <p:sp>
        <p:nvSpPr>
          <p:cNvPr id="3" name="Title 2"/>
          <p:cNvSpPr>
            <a:spLocks noGrp="1"/>
          </p:cNvSpPr>
          <p:nvPr>
            <p:ph type="title"/>
          </p:nvPr>
        </p:nvSpPr>
        <p:spPr/>
        <p:txBody>
          <a:bodyPr/>
          <a:lstStyle/>
          <a:p>
            <a:r>
              <a:rPr lang="en-US" dirty="0" smtClean="0"/>
              <a:t>Reevaluations</a:t>
            </a:r>
            <a:endParaRPr lang="en-US" dirty="0"/>
          </a:p>
        </p:txBody>
      </p:sp>
      <p:sp>
        <p:nvSpPr>
          <p:cNvPr id="4" name="Rectangle 3"/>
          <p:cNvSpPr/>
          <p:nvPr/>
        </p:nvSpPr>
        <p:spPr>
          <a:xfrm>
            <a:off x="762000" y="1524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762000" y="1905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762000" y="23622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762000" y="27432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762000" y="31242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838200" y="4038600"/>
            <a:ext cx="7848600" cy="1708160"/>
          </a:xfrm>
          <a:prstGeom prst="rect">
            <a:avLst/>
          </a:prstGeom>
        </p:spPr>
        <p:txBody>
          <a:bodyPr wrap="square">
            <a:spAutoFit/>
          </a:bodyPr>
          <a:lstStyle/>
          <a:p>
            <a:pPr>
              <a:buNone/>
            </a:pPr>
            <a:r>
              <a:rPr lang="en-US" dirty="0" smtClean="0"/>
              <a:t>		     </a:t>
            </a:r>
          </a:p>
          <a:p>
            <a:pPr>
              <a:buNone/>
            </a:pPr>
            <a:r>
              <a:rPr lang="en-US" dirty="0"/>
              <a:t> </a:t>
            </a:r>
            <a:r>
              <a:rPr lang="en-US" dirty="0" smtClean="0"/>
              <a:t>        </a:t>
            </a:r>
            <a:r>
              <a:rPr lang="en-US" sz="2300" dirty="0" smtClean="0"/>
              <a:t>Prepare report </a:t>
            </a:r>
            <a:r>
              <a:rPr lang="en-US" sz="1600" dirty="0" smtClean="0"/>
              <a:t>(prepare template reports for male and female)</a:t>
            </a:r>
            <a:endParaRPr lang="en-US" sz="2300" dirty="0" smtClean="0"/>
          </a:p>
          <a:p>
            <a:pPr>
              <a:buNone/>
            </a:pPr>
            <a:r>
              <a:rPr lang="en-US" sz="2300" dirty="0" smtClean="0"/>
              <a:t>       Wait for Eligibility Determination Team meeting    </a:t>
            </a:r>
          </a:p>
          <a:p>
            <a:pPr>
              <a:buNone/>
            </a:pPr>
            <a:r>
              <a:rPr lang="en-US" sz="2300" dirty="0"/>
              <a:t> </a:t>
            </a:r>
            <a:r>
              <a:rPr lang="en-US" sz="2300" dirty="0" smtClean="0"/>
              <a:t>      (EDT)		</a:t>
            </a:r>
          </a:p>
          <a:p>
            <a:pPr>
              <a:buNone/>
            </a:pPr>
            <a:r>
              <a:rPr lang="en-US" dirty="0" smtClean="0"/>
              <a:t>		</a:t>
            </a:r>
            <a:endParaRPr lang="en-US" sz="1600" dirty="0" smtClean="0"/>
          </a:p>
        </p:txBody>
      </p:sp>
      <p:sp>
        <p:nvSpPr>
          <p:cNvPr id="10" name="Rectangle 9"/>
          <p:cNvSpPr/>
          <p:nvPr/>
        </p:nvSpPr>
        <p:spPr>
          <a:xfrm>
            <a:off x="1219200" y="4343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1219200" y="4724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Arrow Connector 12"/>
          <p:cNvCxnSpPr/>
          <p:nvPr/>
        </p:nvCxnSpPr>
        <p:spPr>
          <a:xfrm rot="16200000" flipH="1">
            <a:off x="1104900" y="3467100"/>
            <a:ext cx="7620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242" name="Picture 2" descr="C:\Documents and Settings\kelley.kohlsmcmillen\Local Settings\Temporary Internet Files\Content.IE5\CSCMMIWI\logo_next_large1[1].jpg"/>
          <p:cNvPicPr>
            <a:picLocks noChangeAspect="1" noChangeArrowheads="1"/>
          </p:cNvPicPr>
          <p:nvPr/>
        </p:nvPicPr>
        <p:blipFill>
          <a:blip r:embed="rId2" cstate="print"/>
          <a:srcRect/>
          <a:stretch>
            <a:fillRect/>
          </a:stretch>
        </p:blipFill>
        <p:spPr bwMode="auto">
          <a:xfrm>
            <a:off x="6781800" y="533400"/>
            <a:ext cx="1783275" cy="2221858"/>
          </a:xfrm>
          <a:prstGeom prst="rect">
            <a:avLst/>
          </a:prstGeom>
          <a:noFill/>
        </p:spPr>
      </p:pic>
      <p:sp>
        <p:nvSpPr>
          <p:cNvPr id="14" name="Rectangle 13"/>
          <p:cNvSpPr/>
          <p:nvPr/>
        </p:nvSpPr>
        <p:spPr>
          <a:xfrm>
            <a:off x="1600200" y="3657600"/>
            <a:ext cx="6705600" cy="276999"/>
          </a:xfrm>
          <a:prstGeom prst="rect">
            <a:avLst/>
          </a:prstGeom>
        </p:spPr>
        <p:txBody>
          <a:bodyPr wrap="square">
            <a:spAutoFit/>
          </a:bodyPr>
          <a:lstStyle/>
          <a:p>
            <a:r>
              <a:rPr lang="en-US" sz="1200" dirty="0" smtClean="0"/>
              <a:t>http://www.home-speech-home.com/speech-therapy-test-descriptions.html</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525963"/>
          </a:xfrm>
        </p:spPr>
        <p:txBody>
          <a:bodyPr>
            <a:normAutofit fontScale="85000" lnSpcReduction="10000"/>
          </a:bodyPr>
          <a:lstStyle/>
          <a:p>
            <a:pPr marL="365125" indent="-33338">
              <a:buNone/>
            </a:pPr>
            <a:r>
              <a:rPr lang="en-US" dirty="0" smtClean="0"/>
              <a:t>Each eligibility criteria includes a detailed list of criteria that a child MUST meet in order to demonstrate that he/she has a disability as defined by IDEA (2004).  In addition, the EDT must document that the child demonstrates a need for special education and related services because, as a result of the disability, the child requires specially designed instruction in order to: (a) be involved in and make progress in general education curriculum (or for preschool, to participate in activities); (b) participate in extracurricular and other nonacademic activities; and/or (c.) be educated and participate with other children with disabilities and nondisabled children.</a:t>
            </a:r>
            <a:endParaRPr lang="en-US" dirty="0"/>
          </a:p>
        </p:txBody>
      </p:sp>
      <p:sp>
        <p:nvSpPr>
          <p:cNvPr id="3" name="Title 2"/>
          <p:cNvSpPr>
            <a:spLocks noGrp="1"/>
          </p:cNvSpPr>
          <p:nvPr>
            <p:ph type="title"/>
          </p:nvPr>
        </p:nvSpPr>
        <p:spPr/>
        <p:txBody>
          <a:bodyPr>
            <a:normAutofit/>
          </a:bodyPr>
          <a:lstStyle/>
          <a:p>
            <a:r>
              <a:rPr lang="en-US" sz="3600" dirty="0" smtClean="0"/>
              <a:t>Eligibility Determination Team (EDT)</a:t>
            </a:r>
            <a:endParaRPr lang="en-US" sz="3600" dirty="0"/>
          </a:p>
        </p:txBody>
      </p:sp>
      <p:sp>
        <p:nvSpPr>
          <p:cNvPr id="4" name="Rectangle 3"/>
          <p:cNvSpPr/>
          <p:nvPr/>
        </p:nvSpPr>
        <p:spPr>
          <a:xfrm>
            <a:off x="3429000" y="5943600"/>
            <a:ext cx="4953000" cy="276999"/>
          </a:xfrm>
          <a:prstGeom prst="rect">
            <a:avLst/>
          </a:prstGeom>
        </p:spPr>
        <p:txBody>
          <a:bodyPr wrap="square">
            <a:spAutoFit/>
          </a:bodyPr>
          <a:lstStyle/>
          <a:p>
            <a:r>
              <a:rPr lang="en-US" sz="1200" dirty="0" smtClean="0"/>
              <a:t>http://www.ped.state.nm.us/SEB/technical/NMTeamManual.pdf</a:t>
            </a:r>
            <a:endParaRPr lang="en-US" sz="1200" dirty="0"/>
          </a:p>
        </p:txBody>
      </p:sp>
      <p:pic>
        <p:nvPicPr>
          <p:cNvPr id="11266" name="Picture 2" descr="C:\Documents and Settings\kelley.kohlsmcmillen\Local Settings\Temporary Internet Files\Content.IE5\LO2VULMN\team[1].png"/>
          <p:cNvPicPr>
            <a:picLocks noChangeAspect="1" noChangeArrowheads="1"/>
          </p:cNvPicPr>
          <p:nvPr/>
        </p:nvPicPr>
        <p:blipFill>
          <a:blip r:embed="rId2" cstate="print"/>
          <a:srcRect/>
          <a:stretch>
            <a:fillRect/>
          </a:stretch>
        </p:blipFill>
        <p:spPr bwMode="auto">
          <a:xfrm>
            <a:off x="7848600" y="1066800"/>
            <a:ext cx="1102111" cy="7953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6363" indent="3175">
              <a:buNone/>
            </a:pPr>
            <a:r>
              <a:rPr lang="en-US" i="1" dirty="0" smtClean="0"/>
              <a:t>The EDT meeting will determine the BEST eligibility that explains the students area of difficulty. Some districts allow two eligibilities, others do not.  </a:t>
            </a:r>
          </a:p>
          <a:p>
            <a:pPr marL="106363" indent="3175">
              <a:buNone/>
            </a:pPr>
            <a:endParaRPr lang="en-US" i="1" dirty="0" smtClean="0"/>
          </a:p>
          <a:p>
            <a:pPr marL="106363" indent="3175">
              <a:buNone/>
            </a:pPr>
            <a:r>
              <a:rPr lang="en-US" sz="2000" i="1" dirty="0" smtClean="0"/>
              <a:t>	AU-	Autism</a:t>
            </a:r>
          </a:p>
          <a:p>
            <a:pPr marL="106363" indent="3175">
              <a:buNone/>
            </a:pPr>
            <a:r>
              <a:rPr lang="en-US" sz="2000" i="1" dirty="0" smtClean="0"/>
              <a:t>		Deaf-Blindness</a:t>
            </a:r>
          </a:p>
          <a:p>
            <a:pPr marL="106363" indent="3175">
              <a:buNone/>
            </a:pPr>
            <a:r>
              <a:rPr lang="en-US" sz="2000" i="1" dirty="0" smtClean="0"/>
              <a:t>	DD-	Developmental Delay (age 9)</a:t>
            </a:r>
          </a:p>
          <a:p>
            <a:pPr marL="106363" indent="3175">
              <a:buNone/>
            </a:pPr>
            <a:r>
              <a:rPr lang="en-US" sz="2000" i="1" dirty="0" smtClean="0"/>
              <a:t>	ED-	Emotional Disturbance</a:t>
            </a:r>
          </a:p>
          <a:p>
            <a:pPr marL="106363" indent="3175">
              <a:buNone/>
            </a:pPr>
            <a:r>
              <a:rPr lang="en-US" sz="2000" i="1" dirty="0" smtClean="0"/>
              <a:t>	HI-	Hearing Impairment</a:t>
            </a:r>
          </a:p>
          <a:p>
            <a:pPr marL="106363" indent="3175">
              <a:buNone/>
            </a:pPr>
            <a:r>
              <a:rPr lang="en-US" sz="2000" i="1" dirty="0" smtClean="0"/>
              <a:t>	ID-	Intellectual Disability</a:t>
            </a:r>
          </a:p>
          <a:p>
            <a:pPr marL="106363" indent="3175">
              <a:buNone/>
            </a:pPr>
            <a:r>
              <a:rPr lang="en-US" sz="2000" i="1" dirty="0" smtClean="0"/>
              <a:t>	MD-	Multiple Disabilities</a:t>
            </a:r>
          </a:p>
          <a:p>
            <a:pPr marL="106363" indent="3175">
              <a:buNone/>
            </a:pPr>
            <a:r>
              <a:rPr lang="en-US" sz="2000" i="1" dirty="0" smtClean="0"/>
              <a:t>	OI-	Orthopedic Impairment</a:t>
            </a:r>
          </a:p>
          <a:p>
            <a:pPr marL="106363" indent="3175">
              <a:buNone/>
            </a:pPr>
            <a:r>
              <a:rPr lang="en-US" sz="2000" i="1" dirty="0" smtClean="0"/>
              <a:t>	OHI-	Other Health Impairment</a:t>
            </a:r>
          </a:p>
          <a:p>
            <a:pPr marL="106363" indent="3175">
              <a:buNone/>
            </a:pPr>
            <a:r>
              <a:rPr lang="en-US" sz="2000" i="1" dirty="0" smtClean="0"/>
              <a:t>	SLD-	Specific Learning Disabled</a:t>
            </a:r>
          </a:p>
          <a:p>
            <a:pPr marL="106363" indent="3175">
              <a:buNone/>
            </a:pPr>
            <a:r>
              <a:rPr lang="en-US" sz="2000" i="1" dirty="0" smtClean="0"/>
              <a:t>	SLI-	Speech-Language Impaired</a:t>
            </a:r>
          </a:p>
          <a:p>
            <a:pPr marL="106363" indent="3175">
              <a:buNone/>
            </a:pPr>
            <a:r>
              <a:rPr lang="en-US" sz="2000" i="1" dirty="0" smtClean="0"/>
              <a:t>	TBI-	Traumatic Brain Injury</a:t>
            </a:r>
          </a:p>
          <a:p>
            <a:pPr marL="106363" indent="3175">
              <a:buNone/>
            </a:pPr>
            <a:r>
              <a:rPr lang="en-US" sz="2000" i="1" dirty="0" smtClean="0"/>
              <a:t>	VI-	Visual Impairment</a:t>
            </a:r>
            <a:endParaRPr lang="en-US" sz="2000" i="1" dirty="0"/>
          </a:p>
        </p:txBody>
      </p:sp>
      <p:sp>
        <p:nvSpPr>
          <p:cNvPr id="3" name="Title 2"/>
          <p:cNvSpPr>
            <a:spLocks noGrp="1"/>
          </p:cNvSpPr>
          <p:nvPr>
            <p:ph type="title"/>
          </p:nvPr>
        </p:nvSpPr>
        <p:spPr/>
        <p:txBody>
          <a:bodyPr/>
          <a:lstStyle/>
          <a:p>
            <a:r>
              <a:rPr lang="en-US" dirty="0" smtClean="0"/>
              <a:t>EDT Meeting…</a:t>
            </a:r>
            <a:endParaRPr lang="en-US" dirty="0"/>
          </a:p>
        </p:txBody>
      </p:sp>
      <p:pic>
        <p:nvPicPr>
          <p:cNvPr id="12292" name="Picture 4" descr="C:\Documents and Settings\kelley.kohlsmcmillen\Local Settings\Temporary Internet Files\Content.IE5\XZSWF4LW\board_meeting1[1].gif"/>
          <p:cNvPicPr>
            <a:picLocks noChangeAspect="1" noChangeArrowheads="1"/>
          </p:cNvPicPr>
          <p:nvPr/>
        </p:nvPicPr>
        <p:blipFill>
          <a:blip r:embed="rId2" cstate="print"/>
          <a:srcRect/>
          <a:stretch>
            <a:fillRect/>
          </a:stretch>
        </p:blipFill>
        <p:spPr bwMode="auto">
          <a:xfrm>
            <a:off x="6248400" y="3352800"/>
            <a:ext cx="1358064" cy="12287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458200" cy="5334000"/>
          </a:xfrm>
        </p:spPr>
        <p:txBody>
          <a:bodyPr numCol="2">
            <a:normAutofit fontScale="32500" lnSpcReduction="20000"/>
          </a:bodyPr>
          <a:lstStyle/>
          <a:p>
            <a:pPr>
              <a:buNone/>
            </a:pPr>
            <a:r>
              <a:rPr lang="en-US" sz="3200" dirty="0" smtClean="0"/>
              <a:t>Pg. 3   	Documentation- What is required?</a:t>
            </a:r>
          </a:p>
          <a:p>
            <a:pPr marL="914400" indent="-804863">
              <a:buNone/>
            </a:pPr>
            <a:r>
              <a:rPr lang="en-US" sz="3200" dirty="0" smtClean="0"/>
              <a:t>	</a:t>
            </a:r>
            <a:r>
              <a:rPr lang="en-US" sz="3200" dirty="0" smtClean="0">
                <a:solidFill>
                  <a:srgbClr val="00B0F0"/>
                </a:solidFill>
              </a:rPr>
              <a:t>http://www.asha.org/SLP/Assessment-and-Evaluation-of-Speech-Language-Disorders-in-Schools</a:t>
            </a:r>
            <a:r>
              <a:rPr lang="en-US" sz="3200" dirty="0" smtClean="0"/>
              <a:t>/</a:t>
            </a:r>
          </a:p>
          <a:p>
            <a:pPr>
              <a:buNone/>
            </a:pPr>
            <a:r>
              <a:rPr lang="en-US" sz="3200" dirty="0" smtClean="0"/>
              <a:t>Pg. 4   	Documentation to avoid.</a:t>
            </a:r>
          </a:p>
          <a:p>
            <a:pPr>
              <a:buNone/>
            </a:pPr>
            <a:r>
              <a:rPr lang="en-US" sz="3200" dirty="0" smtClean="0"/>
              <a:t>Pg. 5   	Referrals</a:t>
            </a:r>
          </a:p>
          <a:p>
            <a:pPr>
              <a:buNone/>
            </a:pPr>
            <a:r>
              <a:rPr lang="en-US" sz="3200" dirty="0" smtClean="0"/>
              <a:t>Pg. 6   	Screenings</a:t>
            </a:r>
          </a:p>
          <a:p>
            <a:pPr>
              <a:buNone/>
            </a:pPr>
            <a:r>
              <a:rPr lang="en-US" sz="3200" dirty="0" smtClean="0"/>
              <a:t>		</a:t>
            </a:r>
            <a:r>
              <a:rPr lang="en-US" sz="3200" dirty="0" smtClean="0">
                <a:hlinkClick r:id="rId2" action="ppaction://hlinkfile"/>
              </a:rPr>
              <a:t>Screening K-1 Speech-Language.doc</a:t>
            </a:r>
            <a:endParaRPr lang="en-US" sz="3200" dirty="0" smtClean="0"/>
          </a:p>
          <a:p>
            <a:pPr>
              <a:buNone/>
            </a:pPr>
            <a:r>
              <a:rPr lang="en-US" sz="3200" dirty="0" smtClean="0"/>
              <a:t>		</a:t>
            </a:r>
            <a:r>
              <a:rPr lang="en-US" sz="3200" dirty="0" smtClean="0">
                <a:hlinkClick r:id="rId3" action="ppaction://hlinkfile"/>
              </a:rPr>
              <a:t>Screening 2-5 Speech-Language.doc</a:t>
            </a:r>
            <a:r>
              <a:rPr lang="en-US" sz="3200" dirty="0" smtClean="0"/>
              <a:t>	</a:t>
            </a:r>
          </a:p>
          <a:p>
            <a:pPr>
              <a:buNone/>
            </a:pPr>
            <a:r>
              <a:rPr lang="en-US" sz="3200" dirty="0" smtClean="0"/>
              <a:t>		</a:t>
            </a:r>
            <a:r>
              <a:rPr lang="en-US" sz="3200" dirty="0" smtClean="0">
                <a:hlinkClick r:id="rId4" action="ppaction://hlinkfile"/>
              </a:rPr>
              <a:t>General Speech Screening form.doc</a:t>
            </a:r>
            <a:endParaRPr lang="en-US" sz="3200" dirty="0" smtClean="0"/>
          </a:p>
          <a:p>
            <a:pPr>
              <a:buNone/>
            </a:pPr>
            <a:r>
              <a:rPr lang="en-US" sz="3200" dirty="0" smtClean="0"/>
              <a:t>Pg. 7-13   	Initial Evaluations</a:t>
            </a:r>
          </a:p>
          <a:p>
            <a:pPr>
              <a:buNone/>
            </a:pPr>
            <a:r>
              <a:rPr lang="en-US" sz="3200" dirty="0" smtClean="0"/>
              <a:t>		</a:t>
            </a:r>
            <a:r>
              <a:rPr lang="en-US" sz="3200" dirty="0" smtClean="0">
                <a:hlinkClick r:id="rId5" action="ppaction://hlinkfile"/>
              </a:rPr>
              <a:t>Male Initial </a:t>
            </a:r>
            <a:r>
              <a:rPr lang="en-US" sz="3200" dirty="0" err="1" smtClean="0">
                <a:hlinkClick r:id="rId5" action="ppaction://hlinkfile"/>
              </a:rPr>
              <a:t>eval</a:t>
            </a:r>
            <a:r>
              <a:rPr lang="en-US" sz="3200" dirty="0" smtClean="0">
                <a:hlinkClick r:id="rId5" action="ppaction://hlinkfile"/>
              </a:rPr>
              <a:t> articulation.doc</a:t>
            </a:r>
            <a:endParaRPr lang="en-US" sz="3200" dirty="0" smtClean="0"/>
          </a:p>
          <a:p>
            <a:pPr>
              <a:buNone/>
            </a:pPr>
            <a:r>
              <a:rPr lang="en-US" sz="3200" dirty="0" smtClean="0"/>
              <a:t>		</a:t>
            </a:r>
            <a:r>
              <a:rPr lang="en-US" sz="3200" dirty="0" smtClean="0">
                <a:hlinkClick r:id="rId6" action="ppaction://hlinkfile"/>
              </a:rPr>
              <a:t>Female Initial </a:t>
            </a:r>
            <a:r>
              <a:rPr lang="en-US" sz="3200" dirty="0" err="1" smtClean="0">
                <a:hlinkClick r:id="rId6" action="ppaction://hlinkfile"/>
              </a:rPr>
              <a:t>eval</a:t>
            </a:r>
            <a:r>
              <a:rPr lang="en-US" sz="3200" dirty="0" smtClean="0">
                <a:hlinkClick r:id="rId6" action="ppaction://hlinkfile"/>
              </a:rPr>
              <a:t> articulation.doc</a:t>
            </a:r>
            <a:endParaRPr lang="en-US" sz="3200" dirty="0" smtClean="0"/>
          </a:p>
          <a:p>
            <a:pPr marL="914400" indent="-804863">
              <a:buNone/>
            </a:pPr>
            <a:r>
              <a:rPr lang="en-US" sz="3200" dirty="0" smtClean="0">
                <a:solidFill>
                  <a:srgbClr val="00B0F0"/>
                </a:solidFill>
              </a:rPr>
              <a:t>	http://www.home-speech-home.com/speech-therapy-test-descriptions.html</a:t>
            </a:r>
            <a:endParaRPr lang="en-US" sz="3200" dirty="0" smtClean="0"/>
          </a:p>
          <a:p>
            <a:pPr>
              <a:buNone/>
            </a:pPr>
            <a:r>
              <a:rPr lang="en-US" sz="3200" dirty="0" smtClean="0"/>
              <a:t>Pg. 14 	NM PED Report Requirements </a:t>
            </a:r>
          </a:p>
          <a:p>
            <a:pPr>
              <a:buNone/>
            </a:pPr>
            <a:r>
              <a:rPr lang="en-US" sz="3200" dirty="0" smtClean="0"/>
              <a:t>		</a:t>
            </a:r>
            <a:r>
              <a:rPr lang="en-US" sz="3200" dirty="0" smtClean="0">
                <a:hlinkClick r:id="rId7" action="ppaction://hlinkfile"/>
              </a:rPr>
              <a:t>NMTeamManual.pdf</a:t>
            </a:r>
            <a:endParaRPr lang="en-US" sz="3200" dirty="0" smtClean="0"/>
          </a:p>
          <a:p>
            <a:pPr>
              <a:buNone/>
            </a:pPr>
            <a:r>
              <a:rPr lang="en-US" sz="3200" dirty="0" smtClean="0"/>
              <a:t>		</a:t>
            </a:r>
            <a:r>
              <a:rPr lang="en-US" sz="3200" dirty="0" smtClean="0">
                <a:hlinkClick r:id="rId8" action="ppaction://hlinkfile"/>
              </a:rPr>
              <a:t>NM Guidelines Speech.pdf</a:t>
            </a:r>
            <a:endParaRPr lang="en-US" sz="3200" dirty="0" smtClean="0"/>
          </a:p>
          <a:p>
            <a:pPr>
              <a:buNone/>
            </a:pPr>
            <a:r>
              <a:rPr lang="en-US" sz="3200" dirty="0" smtClean="0"/>
              <a:t>Pg. 15-16 	Review Existing Evaluation Data (REED)</a:t>
            </a:r>
          </a:p>
          <a:p>
            <a:pPr>
              <a:buNone/>
            </a:pPr>
            <a:r>
              <a:rPr lang="en-US" sz="3200" dirty="0" smtClean="0"/>
              <a:t>		</a:t>
            </a:r>
            <a:r>
              <a:rPr lang="en-US" sz="3200" dirty="0" smtClean="0">
                <a:hlinkClick r:id="rId9" action="ppaction://hlinkfile"/>
              </a:rPr>
              <a:t>2014 Consent for Evaluation REED reeval.docx</a:t>
            </a:r>
            <a:endParaRPr lang="en-US" sz="3200" dirty="0" smtClean="0"/>
          </a:p>
          <a:p>
            <a:pPr>
              <a:buNone/>
            </a:pPr>
            <a:r>
              <a:rPr lang="en-US" sz="3200" dirty="0" smtClean="0"/>
              <a:t>		</a:t>
            </a:r>
            <a:r>
              <a:rPr lang="en-US" sz="3200" dirty="0" smtClean="0">
                <a:hlinkClick r:id="rId10" action="ppaction://hlinkfile"/>
              </a:rPr>
              <a:t>MD- REED EDT-PWN 2014.docx</a:t>
            </a:r>
            <a:endParaRPr lang="en-US" sz="3200" dirty="0" smtClean="0"/>
          </a:p>
          <a:p>
            <a:pPr>
              <a:buNone/>
            </a:pPr>
            <a:r>
              <a:rPr lang="en-US" sz="3200" dirty="0" smtClean="0"/>
              <a:t>		</a:t>
            </a:r>
            <a:r>
              <a:rPr lang="en-US" sz="3200" dirty="0" smtClean="0">
                <a:hlinkClick r:id="rId11" action="ppaction://hlinkfile"/>
              </a:rPr>
              <a:t>OHI- REED EDT-PWN 2014.docx</a:t>
            </a:r>
            <a:endParaRPr lang="en-US" sz="3200" dirty="0" smtClean="0"/>
          </a:p>
          <a:p>
            <a:pPr>
              <a:buNone/>
            </a:pPr>
            <a:r>
              <a:rPr lang="en-US" sz="3200" dirty="0" smtClean="0"/>
              <a:t>		</a:t>
            </a:r>
            <a:r>
              <a:rPr lang="en-US" sz="3200" dirty="0" smtClean="0">
                <a:hlinkClick r:id="rId12" action="ppaction://hlinkfile"/>
              </a:rPr>
              <a:t>TBI- REED EDT-PWN 2014.docx</a:t>
            </a:r>
            <a:endParaRPr lang="en-US" sz="3200" dirty="0" smtClean="0"/>
          </a:p>
          <a:p>
            <a:pPr>
              <a:buNone/>
            </a:pPr>
            <a:r>
              <a:rPr lang="en-US" sz="3200" dirty="0" smtClean="0"/>
              <a:t>		</a:t>
            </a:r>
            <a:r>
              <a:rPr lang="en-US" sz="3200" dirty="0" smtClean="0">
                <a:hlinkClick r:id="rId13" action="ppaction://hlinkfile"/>
              </a:rPr>
              <a:t>SLD - REED EDT-PWN 2014.docx</a:t>
            </a:r>
            <a:endParaRPr lang="en-US" sz="3200" dirty="0" smtClean="0"/>
          </a:p>
          <a:p>
            <a:pPr>
              <a:buNone/>
            </a:pPr>
            <a:r>
              <a:rPr lang="en-US" sz="3200" dirty="0" smtClean="0"/>
              <a:t>		</a:t>
            </a:r>
            <a:r>
              <a:rPr lang="en-US" sz="3200" dirty="0" smtClean="0">
                <a:hlinkClick r:id="rId14" action="ppaction://hlinkfile"/>
              </a:rPr>
              <a:t>SLI - REED EDT-PWN 2014.docx</a:t>
            </a:r>
            <a:endParaRPr lang="en-US" sz="3200" dirty="0" smtClean="0"/>
          </a:p>
          <a:p>
            <a:pPr>
              <a:buNone/>
            </a:pPr>
            <a:endParaRPr lang="en-US" sz="3200" dirty="0" smtClean="0"/>
          </a:p>
          <a:p>
            <a:pPr>
              <a:buNone/>
            </a:pPr>
            <a:r>
              <a:rPr lang="en-US" sz="3200" dirty="0" smtClean="0"/>
              <a:t>Pg. 17  	Reevaluations</a:t>
            </a:r>
          </a:p>
          <a:p>
            <a:pPr marL="365125" indent="549275">
              <a:buNone/>
            </a:pPr>
            <a:r>
              <a:rPr lang="en-US" sz="3200" dirty="0" smtClean="0">
                <a:hlinkClick r:id="rId15" action="ppaction://hlinkfile"/>
              </a:rPr>
              <a:t>Male </a:t>
            </a:r>
            <a:r>
              <a:rPr lang="en-US" sz="3200" dirty="0" err="1" smtClean="0">
                <a:hlinkClick r:id="rId15" action="ppaction://hlinkfile"/>
              </a:rPr>
              <a:t>Reeval</a:t>
            </a:r>
            <a:r>
              <a:rPr lang="en-US" sz="3200" dirty="0" smtClean="0">
                <a:hlinkClick r:id="rId15" action="ppaction://hlinkfile"/>
              </a:rPr>
              <a:t> SLP Speech Language.doc</a:t>
            </a:r>
            <a:endParaRPr lang="en-US" sz="3200" dirty="0" smtClean="0"/>
          </a:p>
          <a:p>
            <a:pPr>
              <a:buNone/>
            </a:pPr>
            <a:r>
              <a:rPr lang="en-US" sz="3200" dirty="0" smtClean="0"/>
              <a:t>		</a:t>
            </a:r>
            <a:r>
              <a:rPr lang="en-US" sz="3200" dirty="0" smtClean="0">
                <a:hlinkClick r:id="rId16" action="ppaction://hlinkfile"/>
              </a:rPr>
              <a:t>Female </a:t>
            </a:r>
            <a:r>
              <a:rPr lang="en-US" sz="3200" dirty="0" err="1" smtClean="0">
                <a:hlinkClick r:id="rId16" action="ppaction://hlinkfile"/>
              </a:rPr>
              <a:t>Reeval</a:t>
            </a:r>
            <a:r>
              <a:rPr lang="en-US" sz="3200" dirty="0" smtClean="0">
                <a:hlinkClick r:id="rId16" action="ppaction://hlinkfile"/>
              </a:rPr>
              <a:t> SLP Speech Language.doc</a:t>
            </a:r>
            <a:endParaRPr lang="en-US" sz="3200" dirty="0" smtClean="0">
              <a:solidFill>
                <a:srgbClr val="00B0F0"/>
              </a:solidFill>
            </a:endParaRPr>
          </a:p>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r>
              <a:rPr lang="en-US" sz="3200" dirty="0" smtClean="0"/>
              <a:t>Pg. 18-20 	Eligibility Determination Team (EDT)</a:t>
            </a:r>
            <a:r>
              <a:rPr lang="en-US" sz="3200" dirty="0" smtClean="0">
                <a:hlinkClick r:id="rId17" action="ppaction://hlinkfile"/>
              </a:rPr>
              <a:t> </a:t>
            </a:r>
          </a:p>
          <a:p>
            <a:pPr marL="365125" indent="549275">
              <a:buNone/>
            </a:pPr>
            <a:r>
              <a:rPr lang="en-US" sz="3200" dirty="0" smtClean="0">
                <a:hlinkClick r:id="rId17" action="ppaction://hlinkfile"/>
              </a:rPr>
              <a:t>Autism - EDT-PWN 2014.docx</a:t>
            </a:r>
            <a:endParaRPr lang="en-US" sz="3200" dirty="0" smtClean="0"/>
          </a:p>
          <a:p>
            <a:pPr marL="365125" indent="549275">
              <a:buNone/>
            </a:pPr>
            <a:r>
              <a:rPr lang="en-US" sz="3200" dirty="0" smtClean="0">
                <a:hlinkClick r:id="rId18" action="ppaction://hlinkfile"/>
              </a:rPr>
              <a:t>Deaf-Blindness - EDT-PWN 2014.docx</a:t>
            </a:r>
            <a:endParaRPr lang="en-US" sz="3200" dirty="0" smtClean="0"/>
          </a:p>
          <a:p>
            <a:pPr marL="365125" indent="549275">
              <a:buNone/>
            </a:pPr>
            <a:r>
              <a:rPr lang="en-US" sz="3200" dirty="0" smtClean="0">
                <a:hlinkClick r:id="rId19" action="ppaction://hlinkfile"/>
              </a:rPr>
              <a:t>Developmentally Delayed - REED EDT-PPWN 2014.docx</a:t>
            </a:r>
            <a:endParaRPr lang="en-US" sz="3200" dirty="0" smtClean="0"/>
          </a:p>
          <a:p>
            <a:pPr>
              <a:buNone/>
            </a:pPr>
            <a:r>
              <a:rPr lang="en-US" sz="3200" dirty="0" smtClean="0"/>
              <a:t>		</a:t>
            </a:r>
            <a:r>
              <a:rPr lang="en-US" sz="3200" dirty="0" smtClean="0">
                <a:hlinkClick r:id="rId20" action="ppaction://hlinkfile"/>
              </a:rPr>
              <a:t>Hearing Impairment- REED EDT-PWN 2014.docx</a:t>
            </a:r>
            <a:endParaRPr lang="en-US" sz="3200" dirty="0" smtClean="0"/>
          </a:p>
          <a:p>
            <a:pPr>
              <a:buNone/>
            </a:pPr>
            <a:r>
              <a:rPr lang="en-US" sz="3200" dirty="0" smtClean="0"/>
              <a:t>		</a:t>
            </a:r>
            <a:r>
              <a:rPr lang="en-US" sz="3200" dirty="0" smtClean="0">
                <a:hlinkClick r:id="rId21" action="ppaction://hlinkfile"/>
              </a:rPr>
              <a:t>Intellectual Disability- REED EDT-PWN 2014.docx</a:t>
            </a:r>
            <a:endParaRPr lang="en-US" sz="3200" dirty="0" smtClean="0"/>
          </a:p>
          <a:p>
            <a:pPr>
              <a:buNone/>
            </a:pPr>
            <a:r>
              <a:rPr lang="en-US" sz="3200" dirty="0" smtClean="0"/>
              <a:t>		</a:t>
            </a:r>
          </a:p>
          <a:p>
            <a:pPr>
              <a:buNone/>
            </a:pPr>
            <a:r>
              <a:rPr lang="en-US" sz="3200" dirty="0" smtClean="0"/>
              <a:t>Pg. 21  	Individualized Educational Program (IEP)</a:t>
            </a:r>
          </a:p>
          <a:p>
            <a:pPr>
              <a:buNone/>
            </a:pPr>
            <a:r>
              <a:rPr lang="en-US" sz="3200" dirty="0" smtClean="0"/>
              <a:t>Pg. 22-26  	Goals and Objectives (sample flowchart)</a:t>
            </a:r>
          </a:p>
          <a:p>
            <a:pPr>
              <a:buNone/>
            </a:pPr>
            <a:r>
              <a:rPr lang="en-US" sz="3200" dirty="0" smtClean="0"/>
              <a:t>		</a:t>
            </a:r>
            <a:r>
              <a:rPr lang="en-US" sz="3200" dirty="0" smtClean="0">
                <a:hlinkClick r:id="rId22" action="ppaction://hlinkfile"/>
              </a:rPr>
              <a:t>common core extended SPED Lang.pdf</a:t>
            </a:r>
            <a:endParaRPr lang="en-US" sz="3200" dirty="0" smtClean="0"/>
          </a:p>
          <a:p>
            <a:pPr>
              <a:buNone/>
            </a:pPr>
            <a:r>
              <a:rPr lang="en-US" sz="3200" dirty="0" smtClean="0"/>
              <a:t>		</a:t>
            </a:r>
            <a:r>
              <a:rPr lang="en-US" sz="3200" dirty="0" smtClean="0">
                <a:hlinkClick r:id="rId23" action="ppaction://hlinkfile"/>
              </a:rPr>
              <a:t>Common Core extended SPED math.pdf</a:t>
            </a:r>
            <a:endParaRPr lang="en-US" sz="3200" dirty="0" smtClean="0"/>
          </a:p>
          <a:p>
            <a:pPr>
              <a:buNone/>
            </a:pPr>
            <a:r>
              <a:rPr lang="en-US" sz="3200" dirty="0" smtClean="0"/>
              <a:t>		</a:t>
            </a:r>
            <a:r>
              <a:rPr lang="en-US" sz="3200" dirty="0" smtClean="0">
                <a:hlinkClick r:id="rId24" action="ppaction://hlinkfile"/>
              </a:rPr>
              <a:t>SLPGoalsandObjectivesupdate.pdf</a:t>
            </a:r>
            <a:endParaRPr lang="en-US" sz="3200" dirty="0" smtClean="0"/>
          </a:p>
          <a:p>
            <a:pPr>
              <a:buNone/>
            </a:pPr>
            <a:r>
              <a:rPr lang="en-US" sz="3200" dirty="0" smtClean="0"/>
              <a:t>Pg. 27-30  	Required documentation  </a:t>
            </a:r>
          </a:p>
          <a:p>
            <a:pPr>
              <a:buNone/>
            </a:pPr>
            <a:r>
              <a:rPr lang="en-US" sz="3200" dirty="0" smtClean="0"/>
              <a:t>Pg. 31-34  	Documentation Efficiency  </a:t>
            </a:r>
          </a:p>
          <a:p>
            <a:pPr>
              <a:buNone/>
            </a:pPr>
            <a:r>
              <a:rPr lang="en-US" sz="3200" dirty="0" smtClean="0"/>
              <a:t>		</a:t>
            </a:r>
            <a:r>
              <a:rPr lang="en-US" sz="3200" dirty="0" smtClean="0">
                <a:hlinkClick r:id="rId25" action="ppaction://hlinkfile"/>
              </a:rPr>
              <a:t>SOAP notes Excel template.xlsx</a:t>
            </a:r>
            <a:endParaRPr lang="en-US" sz="3200" dirty="0" smtClean="0"/>
          </a:p>
          <a:p>
            <a:pPr>
              <a:buNone/>
            </a:pPr>
            <a:r>
              <a:rPr lang="en-US" sz="3200" dirty="0" smtClean="0"/>
              <a:t>		</a:t>
            </a:r>
            <a:r>
              <a:rPr lang="en-US" sz="3200" dirty="0" smtClean="0">
                <a:hlinkClick r:id="rId26" action="ppaction://hlinkfile"/>
              </a:rPr>
              <a:t>Weekly Therapy Breakdown Template Sample.xlsx</a:t>
            </a:r>
            <a:endParaRPr lang="en-US" sz="3200" dirty="0" smtClean="0"/>
          </a:p>
          <a:p>
            <a:pPr>
              <a:buNone/>
            </a:pPr>
            <a:r>
              <a:rPr lang="en-US" sz="3200" dirty="0" smtClean="0"/>
              <a:t>Pg. 35	Sample Forms for Notes</a:t>
            </a:r>
          </a:p>
          <a:p>
            <a:pPr>
              <a:buNone/>
            </a:pPr>
            <a:r>
              <a:rPr lang="en-US" sz="3200" dirty="0" smtClean="0"/>
              <a:t>		</a:t>
            </a:r>
            <a:r>
              <a:rPr lang="en-US" sz="3200" dirty="0" smtClean="0">
                <a:hlinkClick r:id="rId27" action="ppaction://hlinkfile"/>
              </a:rPr>
              <a:t>Medicaid </a:t>
            </a:r>
            <a:r>
              <a:rPr lang="en-US" sz="3200" dirty="0" err="1" smtClean="0">
                <a:hlinkClick r:id="rId27" action="ppaction://hlinkfile"/>
              </a:rPr>
              <a:t>Tx</a:t>
            </a:r>
            <a:r>
              <a:rPr lang="en-US" sz="3200" dirty="0" smtClean="0">
                <a:hlinkClick r:id="rId27" action="ppaction://hlinkfile"/>
              </a:rPr>
              <a:t> Log.doc</a:t>
            </a:r>
            <a:endParaRPr lang="en-US" sz="3200" dirty="0" smtClean="0"/>
          </a:p>
          <a:p>
            <a:pPr>
              <a:buNone/>
            </a:pPr>
            <a:r>
              <a:rPr lang="en-US" sz="3200" dirty="0" smtClean="0"/>
              <a:t>		</a:t>
            </a:r>
            <a:r>
              <a:rPr lang="en-US" sz="3200" dirty="0" smtClean="0">
                <a:hlinkClick r:id="rId28" action="ppaction://hlinkfile"/>
              </a:rPr>
              <a:t>Medicaid </a:t>
            </a:r>
            <a:r>
              <a:rPr lang="en-US" sz="3200" dirty="0" err="1" smtClean="0">
                <a:hlinkClick r:id="rId28" action="ppaction://hlinkfile"/>
              </a:rPr>
              <a:t>Tx</a:t>
            </a:r>
            <a:r>
              <a:rPr lang="en-US" sz="3200" dirty="0" smtClean="0">
                <a:hlinkClick r:id="rId28" action="ppaction://hlinkfile"/>
              </a:rPr>
              <a:t> Log 2.doc</a:t>
            </a:r>
            <a:endParaRPr lang="en-US" sz="3200" dirty="0" smtClean="0"/>
          </a:p>
          <a:p>
            <a:pPr>
              <a:buNone/>
            </a:pPr>
            <a:r>
              <a:rPr lang="en-US" sz="3200" dirty="0" smtClean="0"/>
              <a:t>		</a:t>
            </a:r>
            <a:r>
              <a:rPr lang="en-US" sz="3200" dirty="0" smtClean="0">
                <a:hlinkClick r:id="rId29" action="ppaction://hlinkfile"/>
              </a:rPr>
              <a:t>THERAPY LOG.doc</a:t>
            </a:r>
            <a:endParaRPr lang="en-US" sz="3200" dirty="0" smtClean="0"/>
          </a:p>
          <a:p>
            <a:pPr>
              <a:buNone/>
            </a:pPr>
            <a:r>
              <a:rPr lang="en-US" sz="3200" dirty="0" smtClean="0"/>
              <a:t>		</a:t>
            </a:r>
            <a:r>
              <a:rPr lang="en-US" sz="3200" dirty="0" smtClean="0">
                <a:hlinkClick r:id="rId30" action="ppaction://hlinkfile"/>
              </a:rPr>
              <a:t>THERAPY LOG Base10.doc</a:t>
            </a:r>
            <a:endParaRPr lang="en-US" sz="3200" dirty="0" smtClean="0"/>
          </a:p>
          <a:p>
            <a:pPr>
              <a:buNone/>
            </a:pPr>
            <a:r>
              <a:rPr lang="en-US" sz="3200" dirty="0" smtClean="0"/>
              <a:t>		</a:t>
            </a:r>
            <a:r>
              <a:rPr lang="en-US" sz="3200" dirty="0" smtClean="0">
                <a:hlinkClick r:id="rId31" action="ppaction://hlinkfile"/>
              </a:rPr>
              <a:t>Therapy Log11.doc</a:t>
            </a:r>
            <a:endParaRPr lang="en-US" sz="3200" dirty="0" smtClean="0"/>
          </a:p>
          <a:p>
            <a:pPr marL="914400" indent="-804863">
              <a:buNone/>
            </a:pPr>
            <a:r>
              <a:rPr lang="en-US" sz="3200" dirty="0" smtClean="0"/>
              <a:t>Pg. 36	Sample Database		</a:t>
            </a:r>
          </a:p>
          <a:p>
            <a:pPr marL="914400" indent="-804863">
              <a:buNone/>
            </a:pPr>
            <a:r>
              <a:rPr lang="en-US" sz="3200" u="sng" dirty="0" smtClean="0">
                <a:hlinkClick r:id="rId32" action="ppaction://hlinkfile"/>
              </a:rPr>
              <a:t> </a:t>
            </a:r>
            <a:r>
              <a:rPr lang="en-US" sz="3200" dirty="0" smtClean="0">
                <a:hlinkClick r:id="rId32" action="ppaction://hlinkfile"/>
              </a:rPr>
              <a:t>CES Training 2015\Final MASTER Ancillary  Database.mdb</a:t>
            </a:r>
            <a:endParaRPr lang="en-US" sz="3200" dirty="0" smtClean="0"/>
          </a:p>
          <a:p>
            <a:pPr>
              <a:buNone/>
            </a:pPr>
            <a:r>
              <a:rPr lang="en-US" sz="3200" dirty="0" smtClean="0"/>
              <a:t>			</a:t>
            </a:r>
          </a:p>
          <a:p>
            <a:pPr>
              <a:buNone/>
            </a:pPr>
            <a:endParaRPr lang="en-US" sz="3200" dirty="0" smtClean="0"/>
          </a:p>
          <a:p>
            <a:pPr>
              <a:buNone/>
            </a:pPr>
            <a:endParaRPr lang="en-US" sz="1600" dirty="0" smtClean="0"/>
          </a:p>
          <a:p>
            <a:pPr>
              <a:buNone/>
            </a:pPr>
            <a:endParaRPr lang="en-US" dirty="0"/>
          </a:p>
        </p:txBody>
      </p:sp>
      <p:sp>
        <p:nvSpPr>
          <p:cNvPr id="3" name="Title 2"/>
          <p:cNvSpPr>
            <a:spLocks noGrp="1"/>
          </p:cNvSpPr>
          <p:nvPr>
            <p:ph type="title"/>
          </p:nvPr>
        </p:nvSpPr>
        <p:spPr>
          <a:xfrm>
            <a:off x="381000" y="228600"/>
            <a:ext cx="8229600" cy="1143000"/>
          </a:xfrm>
        </p:spPr>
        <p:txBody>
          <a:bodyPr/>
          <a:lstStyle/>
          <a:p>
            <a:r>
              <a:rPr lang="en-US" dirty="0" smtClean="0"/>
              <a:t>Table of Contents</a:t>
            </a:r>
            <a:endParaRPr lang="en-US" dirty="0"/>
          </a:p>
        </p:txBody>
      </p:sp>
      <p:pic>
        <p:nvPicPr>
          <p:cNvPr id="30723" name="Picture 3" descr="C:\Documents and Settings\kelley.kohlsmcmillen\Local Settings\Temporary Internet Files\Content.IE5\CSCMMIWI\helpful_tips-297x300[1].jpg"/>
          <p:cNvPicPr>
            <a:picLocks noChangeAspect="1" noChangeArrowheads="1"/>
          </p:cNvPicPr>
          <p:nvPr/>
        </p:nvPicPr>
        <p:blipFill>
          <a:blip r:embed="rId33" cstate="print"/>
          <a:srcRect/>
          <a:stretch>
            <a:fillRect/>
          </a:stretch>
        </p:blipFill>
        <p:spPr bwMode="auto">
          <a:xfrm>
            <a:off x="3962400" y="1447800"/>
            <a:ext cx="838200" cy="84666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347663">
              <a:buNone/>
            </a:pPr>
            <a:r>
              <a:rPr lang="en-US" dirty="0" smtClean="0"/>
              <a:t>	Give Present Levels of Performance (PLP)</a:t>
            </a:r>
          </a:p>
          <a:p>
            <a:pPr marL="457200" indent="-347663">
              <a:buNone/>
            </a:pPr>
            <a:r>
              <a:rPr lang="en-US" dirty="0" smtClean="0"/>
              <a:t>	Determine continued </a:t>
            </a:r>
            <a:r>
              <a:rPr lang="en-US" dirty="0" err="1" smtClean="0"/>
              <a:t>eligiblity</a:t>
            </a:r>
            <a:r>
              <a:rPr lang="en-US" dirty="0" smtClean="0"/>
              <a:t> statement of </a:t>
            </a:r>
            <a:r>
              <a:rPr lang="en-US" i="1" dirty="0" smtClean="0"/>
              <a:t>therapy</a:t>
            </a:r>
            <a:r>
              <a:rPr lang="en-US" dirty="0" smtClean="0"/>
              <a:t> based on REED or Reevaluation.</a:t>
            </a:r>
          </a:p>
          <a:p>
            <a:pPr marL="457200" indent="-347663">
              <a:buNone/>
            </a:pPr>
            <a:r>
              <a:rPr lang="en-US" dirty="0" smtClean="0"/>
              <a:t>	Determine student SPED eligibility as a team</a:t>
            </a:r>
          </a:p>
          <a:p>
            <a:pPr marL="457200" indent="-347663">
              <a:buNone/>
            </a:pPr>
            <a:r>
              <a:rPr lang="en-US" dirty="0" smtClean="0"/>
              <a:t>	Sign EDT form (if present)</a:t>
            </a:r>
          </a:p>
          <a:p>
            <a:pPr marL="457200" indent="-347663">
              <a:buNone/>
            </a:pPr>
            <a:endParaRPr lang="en-US" dirty="0" smtClean="0"/>
          </a:p>
          <a:p>
            <a:pPr marL="457200" indent="-347663">
              <a:buNone/>
            </a:pPr>
            <a:endParaRPr lang="en-US" dirty="0" smtClean="0"/>
          </a:p>
          <a:p>
            <a:pPr marL="457200" indent="-347663">
              <a:buNone/>
            </a:pPr>
            <a:r>
              <a:rPr lang="en-US" dirty="0" smtClean="0"/>
              <a:t>			</a:t>
            </a:r>
            <a:r>
              <a:rPr lang="en-US" i="1" dirty="0" smtClean="0"/>
              <a:t>IEP meeting might occur here…</a:t>
            </a:r>
            <a:endParaRPr lang="en-US" i="1" dirty="0"/>
          </a:p>
        </p:txBody>
      </p:sp>
      <p:sp>
        <p:nvSpPr>
          <p:cNvPr id="3" name="Title 2"/>
          <p:cNvSpPr>
            <a:spLocks noGrp="1"/>
          </p:cNvSpPr>
          <p:nvPr>
            <p:ph type="title"/>
          </p:nvPr>
        </p:nvSpPr>
        <p:spPr/>
        <p:txBody>
          <a:bodyPr/>
          <a:lstStyle/>
          <a:p>
            <a:r>
              <a:rPr lang="en-US" dirty="0" smtClean="0"/>
              <a:t>Therapist Requirements at EDT.</a:t>
            </a:r>
            <a:endParaRPr lang="en-US" dirty="0"/>
          </a:p>
        </p:txBody>
      </p:sp>
      <p:sp>
        <p:nvSpPr>
          <p:cNvPr id="4" name="Rectangle 3"/>
          <p:cNvSpPr/>
          <p:nvPr/>
        </p:nvSpPr>
        <p:spPr>
          <a:xfrm>
            <a:off x="533400" y="1524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533400" y="2057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533400" y="2895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533400" y="3429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Arrow Connector 8"/>
          <p:cNvCxnSpPr/>
          <p:nvPr/>
        </p:nvCxnSpPr>
        <p:spPr>
          <a:xfrm>
            <a:off x="1524000" y="3810000"/>
            <a:ext cx="7620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3314" name="Picture 2" descr="C:\Documents and Settings\kelley.kohlsmcmillen\Local Settings\Temporary Internet Files\Content.IE5\CSCMMIWI\Nxtstep6[1].jpg"/>
          <p:cNvPicPr>
            <a:picLocks noChangeAspect="1" noChangeArrowheads="1"/>
          </p:cNvPicPr>
          <p:nvPr/>
        </p:nvPicPr>
        <p:blipFill>
          <a:blip r:embed="rId2" cstate="print"/>
          <a:srcRect/>
          <a:stretch>
            <a:fillRect/>
          </a:stretch>
        </p:blipFill>
        <p:spPr bwMode="auto">
          <a:xfrm>
            <a:off x="5943600" y="3352800"/>
            <a:ext cx="1913951" cy="12938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19200"/>
            <a:ext cx="80010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381000" y="1219200"/>
            <a:ext cx="8458200" cy="5334000"/>
          </a:xfrm>
        </p:spPr>
        <p:txBody>
          <a:bodyPr>
            <a:normAutofit/>
          </a:bodyPr>
          <a:lstStyle/>
          <a:p>
            <a:pPr marL="114300" indent="-4763">
              <a:buNone/>
            </a:pPr>
            <a:r>
              <a:rPr lang="en-US" sz="1800" i="1" dirty="0" smtClean="0"/>
              <a:t>Due to scheduling difficulties, it is VITAL to ensure the current information for your therapy is included within the document.  If for some reason it is not included, request an addendum to add the information needed.  It is the responsibility of the therapist to ensure </a:t>
            </a:r>
          </a:p>
          <a:p>
            <a:pPr marL="114300" indent="-4763">
              <a:buNone/>
            </a:pPr>
            <a:r>
              <a:rPr lang="en-US" sz="1800" i="1" dirty="0" smtClean="0"/>
              <a:t>the information is included.</a:t>
            </a:r>
          </a:p>
          <a:p>
            <a:pPr marL="114300" indent="-4763">
              <a:buNone/>
            </a:pPr>
            <a:endParaRPr lang="en-US" sz="2000" i="1" dirty="0" smtClean="0"/>
          </a:p>
          <a:p>
            <a:pPr marL="114300" indent="-4763">
              <a:buNone/>
            </a:pPr>
            <a:r>
              <a:rPr lang="en-US" sz="1800" b="1" dirty="0" smtClean="0"/>
              <a:t>REQUIREMENTS:</a:t>
            </a:r>
          </a:p>
          <a:p>
            <a:pPr marL="114300" indent="-4763">
              <a:buNone/>
            </a:pPr>
            <a:r>
              <a:rPr lang="en-US" sz="1800" dirty="0" smtClean="0"/>
              <a:t>		Attend the IEP meeting (unless parent agrees to your absence)</a:t>
            </a:r>
          </a:p>
          <a:p>
            <a:pPr marL="114300" indent="-4763">
              <a:buNone/>
            </a:pPr>
            <a:r>
              <a:rPr lang="en-US" sz="1800" dirty="0" smtClean="0"/>
              <a:t>		Report evaluation findings (copy of report to file and parent)</a:t>
            </a:r>
          </a:p>
          <a:p>
            <a:pPr marL="114300" indent="-4763">
              <a:buNone/>
            </a:pPr>
            <a:r>
              <a:rPr lang="en-US" sz="1800" dirty="0" smtClean="0"/>
              <a:t>		Provide Present Levels of Performance (PLP) addressing goals</a:t>
            </a:r>
          </a:p>
          <a:p>
            <a:pPr marL="114300" indent="-4763">
              <a:buNone/>
            </a:pPr>
            <a:r>
              <a:rPr lang="en-US" sz="1800" dirty="0" smtClean="0"/>
              <a:t>		Provide measurable goals/objectives based on documented</a:t>
            </a:r>
          </a:p>
          <a:p>
            <a:pPr marL="114300" indent="-4763">
              <a:buNone/>
            </a:pPr>
            <a:r>
              <a:rPr lang="en-US" sz="1800" dirty="0" smtClean="0"/>
              <a:t>		areas of concern.</a:t>
            </a:r>
          </a:p>
          <a:p>
            <a:pPr marL="114300" indent="-4763">
              <a:buNone/>
            </a:pPr>
            <a:r>
              <a:rPr lang="en-US" sz="1800" dirty="0" smtClean="0"/>
              <a:t>		Provide service level (based on district standards)</a:t>
            </a:r>
          </a:p>
          <a:p>
            <a:pPr marL="114300" indent="-4763">
              <a:buNone/>
            </a:pPr>
            <a:r>
              <a:rPr lang="en-US" sz="1800" dirty="0" smtClean="0"/>
              <a:t>			</a:t>
            </a:r>
            <a:r>
              <a:rPr lang="en-US" sz="1400" dirty="0" smtClean="0"/>
              <a:t>(*45 min/wk,  1.0 hr/wk min 28 wks,  2.0 hr/mo, 1800 min/yr)</a:t>
            </a:r>
          </a:p>
          <a:p>
            <a:pPr marL="114300" indent="-4763">
              <a:buNone/>
            </a:pPr>
            <a:r>
              <a:rPr lang="en-US" sz="1800" dirty="0" smtClean="0"/>
              <a:t>		Sign signature page, if </a:t>
            </a:r>
            <a:r>
              <a:rPr lang="en-US" sz="1800" u="sng" dirty="0" smtClean="0"/>
              <a:t>PRESENT</a:t>
            </a:r>
            <a:r>
              <a:rPr lang="en-US" sz="1800" dirty="0" smtClean="0"/>
              <a:t> at the meeting (in person, phone)</a:t>
            </a:r>
            <a:endParaRPr lang="en-US" sz="1800" dirty="0"/>
          </a:p>
        </p:txBody>
      </p:sp>
      <p:sp>
        <p:nvSpPr>
          <p:cNvPr id="3" name="Title 2"/>
          <p:cNvSpPr>
            <a:spLocks noGrp="1"/>
          </p:cNvSpPr>
          <p:nvPr>
            <p:ph type="title"/>
          </p:nvPr>
        </p:nvSpPr>
        <p:spPr>
          <a:xfrm>
            <a:off x="381000" y="274638"/>
            <a:ext cx="8458200" cy="1143000"/>
          </a:xfrm>
        </p:spPr>
        <p:txBody>
          <a:bodyPr>
            <a:normAutofit/>
          </a:bodyPr>
          <a:lstStyle/>
          <a:p>
            <a:r>
              <a:rPr lang="en-US" sz="2400" dirty="0" smtClean="0"/>
              <a:t>Individualized Educational Program (IEP) document</a:t>
            </a:r>
            <a:endParaRPr lang="en-US" sz="2400" dirty="0"/>
          </a:p>
        </p:txBody>
      </p:sp>
      <p:sp>
        <p:nvSpPr>
          <p:cNvPr id="5" name="Rectangle 4"/>
          <p:cNvSpPr/>
          <p:nvPr/>
        </p:nvSpPr>
        <p:spPr>
          <a:xfrm>
            <a:off x="1066800" y="34290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1066800" y="38100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1066800" y="41148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1066800" y="44196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066800" y="51054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1066800" y="5715000"/>
            <a:ext cx="152400" cy="152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0425393">
            <a:off x="410829" y="2564909"/>
            <a:ext cx="8229600" cy="1143000"/>
          </a:xfrm>
        </p:spPr>
        <p:txBody>
          <a:bodyPr>
            <a:noAutofit/>
          </a:bodyPr>
          <a:lstStyle/>
          <a:p>
            <a:r>
              <a:rPr lang="en-US" sz="9600" dirty="0" smtClean="0"/>
              <a:t>Goals and Objectives</a:t>
            </a:r>
            <a:endParaRPr lang="en-US" sz="9600" dirty="0"/>
          </a:p>
        </p:txBody>
      </p:sp>
      <p:sp>
        <p:nvSpPr>
          <p:cNvPr id="4" name="TextBox 3"/>
          <p:cNvSpPr txBox="1"/>
          <p:nvPr/>
        </p:nvSpPr>
        <p:spPr>
          <a:xfrm>
            <a:off x="4114800" y="5029200"/>
            <a:ext cx="4297971" cy="646331"/>
          </a:xfrm>
          <a:prstGeom prst="rect">
            <a:avLst/>
          </a:prstGeom>
          <a:noFill/>
        </p:spPr>
        <p:txBody>
          <a:bodyPr wrap="none" rtlCol="0">
            <a:spAutoFit/>
          </a:bodyPr>
          <a:lstStyle/>
          <a:p>
            <a:r>
              <a:rPr lang="en-US" dirty="0" smtClean="0"/>
              <a:t>NM follows Common Core Standards</a:t>
            </a:r>
          </a:p>
          <a:p>
            <a:endParaRPr lang="en-US" dirty="0"/>
          </a:p>
        </p:txBody>
      </p:sp>
      <p:pic>
        <p:nvPicPr>
          <p:cNvPr id="5" name="Picture 2" descr="C:\Documents and Settings\kelley.kohlsmcmillen\Local Settings\Temporary Internet Files\Content.IE5\LO2VULMN\ProcessSpecEd[1].jpg"/>
          <p:cNvPicPr>
            <a:picLocks noChangeAspect="1" noChangeArrowheads="1"/>
          </p:cNvPicPr>
          <p:nvPr/>
        </p:nvPicPr>
        <p:blipFill>
          <a:blip r:embed="rId2" cstate="print"/>
          <a:srcRect/>
          <a:stretch>
            <a:fillRect/>
          </a:stretch>
        </p:blipFill>
        <p:spPr bwMode="auto">
          <a:xfrm>
            <a:off x="685800" y="381000"/>
            <a:ext cx="2194561" cy="20701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47500" lnSpcReduction="20000"/>
          </a:bodyPr>
          <a:lstStyle/>
          <a:p>
            <a:r>
              <a:rPr lang="en-US" dirty="0" smtClean="0"/>
              <a:t>Use the Standards: The CCSS can be used when developing Individualized Education Plan (IEP) goals and objectives. The CCSS cover all grades from K-12. As mandated by the Individuals with Disabilities Education Act (IDEA), students with disabilities need to have access to and must be challenged to succeed in the general education curriculum.² The IEP goals should be aligned with the grade-level academic standards, which are now the CCSS.</a:t>
            </a:r>
          </a:p>
          <a:p>
            <a:r>
              <a:rPr lang="en-US" dirty="0" smtClean="0"/>
              <a:t>Breaking Down the Standards: SLPs will find that many of the English/Language Arts standards link directly to what the school SLP already targets with caseload and Response to Intervention (RTI) students. They include key terminology the SLP uses on a daily basis when writing IEP goals/objectives, collaborating with teachers and reporting progress to parents.</a:t>
            </a:r>
          </a:p>
          <a:p>
            <a:pPr>
              <a:buNone/>
            </a:pPr>
            <a:r>
              <a:rPr lang="en-US" b="1" dirty="0" smtClean="0"/>
              <a:t/>
            </a:r>
            <a:br>
              <a:rPr lang="en-US" b="1" dirty="0" smtClean="0"/>
            </a:br>
            <a:r>
              <a:rPr lang="en-US" b="1" dirty="0" smtClean="0"/>
              <a:t>Example 1: </a:t>
            </a:r>
            <a:r>
              <a:rPr lang="en-US" dirty="0" smtClean="0"/>
              <a:t>Speaking and Listening Standard K-5: Describe people, places, things and events with relevant details, expressing ideas and feelings clearly (1st grade).</a:t>
            </a:r>
          </a:p>
          <a:p>
            <a:r>
              <a:rPr lang="en-US" dirty="0" smtClean="0"/>
              <a:t>This standard ties in to the SLP's work on expressive language and improving the use of adjectives. The element of relevance also links to the common work of discussing what an important detail is versus a minor detail.</a:t>
            </a:r>
          </a:p>
          <a:p>
            <a:r>
              <a:rPr lang="en-US" b="1" dirty="0" smtClean="0"/>
              <a:t>Example 2:</a:t>
            </a:r>
            <a:r>
              <a:rPr lang="en-US" dirty="0" smtClean="0"/>
              <a:t> Reading Standards for Literature K-5: Ask and answer such questions as who, what, where, when, why and how to demonstrate understanding of key details in a text (2nd grade).</a:t>
            </a:r>
          </a:p>
          <a:p>
            <a:r>
              <a:rPr lang="en-US" dirty="0" smtClean="0"/>
              <a:t>SLPs frequently work on WH question forms and helping students understand who, what, where, when, and why, but also to gain the skills to be able to respond appropriately to such question forms.</a:t>
            </a:r>
          </a:p>
          <a:p>
            <a:r>
              <a:rPr lang="en-US" b="1" dirty="0" smtClean="0"/>
              <a:t>Example 3: </a:t>
            </a:r>
            <a:r>
              <a:rPr lang="en-US" dirty="0" smtClean="0"/>
              <a:t>Reading Standards for Literature K-5: Determine the meaning of words and phrases as they are used in a text, distinguishing literal from non-literal language (3rd grade).</a:t>
            </a:r>
          </a:p>
          <a:p>
            <a:r>
              <a:rPr lang="en-US" dirty="0" smtClean="0"/>
              <a:t>The CCSS provide a direct link to using classroom text for vocabulary intervention and includes the element of literal and non-literal language concepts, which many students who have language impairments struggle with. </a:t>
            </a:r>
          </a:p>
          <a:p>
            <a:endParaRPr lang="en-US" dirty="0"/>
          </a:p>
        </p:txBody>
      </p:sp>
      <p:sp>
        <p:nvSpPr>
          <p:cNvPr id="3" name="Title 2"/>
          <p:cNvSpPr>
            <a:spLocks noGrp="1"/>
          </p:cNvSpPr>
          <p:nvPr>
            <p:ph type="title"/>
          </p:nvPr>
        </p:nvSpPr>
        <p:spPr>
          <a:xfrm>
            <a:off x="457200" y="274638"/>
            <a:ext cx="8229600" cy="944562"/>
          </a:xfrm>
        </p:spPr>
        <p:txBody>
          <a:bodyPr/>
          <a:lstStyle/>
          <a:p>
            <a:r>
              <a:rPr lang="en-US" dirty="0" smtClean="0"/>
              <a:t>Common Core:  Speech</a:t>
            </a:r>
            <a:endParaRPr lang="en-US" dirty="0"/>
          </a:p>
        </p:txBody>
      </p:sp>
      <p:sp>
        <p:nvSpPr>
          <p:cNvPr id="4" name="Rectangle 3"/>
          <p:cNvSpPr/>
          <p:nvPr/>
        </p:nvSpPr>
        <p:spPr>
          <a:xfrm>
            <a:off x="3962400" y="6019800"/>
            <a:ext cx="4572000" cy="553998"/>
          </a:xfrm>
          <a:prstGeom prst="rect">
            <a:avLst/>
          </a:prstGeom>
        </p:spPr>
        <p:txBody>
          <a:bodyPr>
            <a:spAutoFit/>
          </a:bodyPr>
          <a:lstStyle/>
          <a:p>
            <a:r>
              <a:rPr lang="en-US" sz="1000" dirty="0" smtClean="0"/>
              <a:t>http://speech-language-pathology-audiology.advanceweb.com/Features/Articles/Common-Core-State-Standards.aspx</a:t>
            </a:r>
            <a:endParaRPr lang="en-US" sz="1000" dirty="0"/>
          </a:p>
        </p:txBody>
      </p:sp>
      <p:pic>
        <p:nvPicPr>
          <p:cNvPr id="15362" name="Picture 2" descr="C:\Documents and Settings\kelley.kohlsmcmillen\Local Settings\Temporary Internet Files\Content.IE5\CSCMMIWI\goal_setting_activities[1].jpg"/>
          <p:cNvPicPr>
            <a:picLocks noChangeAspect="1" noChangeArrowheads="1"/>
          </p:cNvPicPr>
          <p:nvPr/>
        </p:nvPicPr>
        <p:blipFill>
          <a:blip r:embed="rId2" cstate="print"/>
          <a:srcRect/>
          <a:stretch>
            <a:fillRect/>
          </a:stretch>
        </p:blipFill>
        <p:spPr bwMode="auto">
          <a:xfrm>
            <a:off x="6553200" y="381000"/>
            <a:ext cx="2154211" cy="78868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11125" indent="-1588">
              <a:buNone/>
            </a:pPr>
            <a:r>
              <a:rPr lang="en-US" sz="2000" dirty="0" smtClean="0"/>
              <a:t>Many districts are moving to a computerized IEP format that will not allow goals to be added unless they are measurable.  It’s important to make goals “readable” to any team member that might read the goal.</a:t>
            </a:r>
          </a:p>
          <a:p>
            <a:pPr marL="111125" indent="-1588">
              <a:buNone/>
            </a:pPr>
            <a:endParaRPr lang="en-US" sz="2000" dirty="0" smtClean="0"/>
          </a:p>
          <a:p>
            <a:pPr marL="111125" indent="-1588">
              <a:buNone/>
            </a:pPr>
            <a:r>
              <a:rPr lang="en-US" sz="2000" dirty="0" smtClean="0"/>
              <a:t>Annual Goal:  </a:t>
            </a:r>
            <a:r>
              <a:rPr lang="en-US" sz="1800" dirty="0" smtClean="0"/>
              <a:t>Goal that can “reasonably” be met with an IEP year.</a:t>
            </a:r>
          </a:p>
          <a:p>
            <a:pPr marL="111125" indent="-1588">
              <a:buNone/>
            </a:pPr>
            <a:r>
              <a:rPr lang="en-US" sz="2000" dirty="0" smtClean="0"/>
              <a:t>Objective:</a:t>
            </a:r>
            <a:r>
              <a:rPr lang="en-US" sz="1800" dirty="0" smtClean="0"/>
              <a:t>  Short term breakdown of steps to reach annual goal. </a:t>
            </a:r>
          </a:p>
          <a:p>
            <a:pPr marL="111125" indent="-1588">
              <a:buNone/>
            </a:pPr>
            <a:r>
              <a:rPr lang="en-US" sz="1800" dirty="0" smtClean="0"/>
              <a:t>		</a:t>
            </a:r>
            <a:r>
              <a:rPr lang="en-US" sz="1400" i="1" dirty="0" smtClean="0"/>
              <a:t>          </a:t>
            </a:r>
            <a:r>
              <a:rPr lang="en-US" sz="1400" i="1" u="sng" dirty="0" smtClean="0"/>
              <a:t>[REQUIRED: for Alternative Assessment Students]</a:t>
            </a:r>
          </a:p>
          <a:p>
            <a:pPr marL="111125" indent="-1588">
              <a:buNone/>
            </a:pPr>
            <a:endParaRPr lang="en-US" sz="2000" dirty="0" smtClean="0"/>
          </a:p>
          <a:p>
            <a:pPr marL="111125" indent="-1588">
              <a:buNone/>
            </a:pPr>
            <a:r>
              <a:rPr lang="en-US" sz="1800" dirty="0" smtClean="0"/>
              <a:t>**Skills students will actually use in their real life.</a:t>
            </a:r>
          </a:p>
          <a:p>
            <a:pPr marL="111125" indent="-1588">
              <a:buNone/>
            </a:pPr>
            <a:r>
              <a:rPr lang="en-US" sz="1800" dirty="0" smtClean="0"/>
              <a:t>**Skills required in order to acquire other useful skills.</a:t>
            </a:r>
          </a:p>
          <a:p>
            <a:pPr marL="111125" indent="-1588">
              <a:buNone/>
            </a:pPr>
            <a:r>
              <a:rPr lang="en-US" sz="1800" dirty="0" smtClean="0"/>
              <a:t>**Skills the teacher wants students to use in classroom.</a:t>
            </a:r>
          </a:p>
          <a:p>
            <a:pPr marL="111125" indent="-1588">
              <a:buNone/>
            </a:pPr>
            <a:r>
              <a:rPr lang="en-US" sz="1800" dirty="0" smtClean="0"/>
              <a:t>**Skills the students want to use in their real life.</a:t>
            </a:r>
            <a:endParaRPr lang="en-US" sz="1800" dirty="0"/>
          </a:p>
        </p:txBody>
      </p:sp>
      <p:sp>
        <p:nvSpPr>
          <p:cNvPr id="3" name="Title 2"/>
          <p:cNvSpPr>
            <a:spLocks noGrp="1"/>
          </p:cNvSpPr>
          <p:nvPr>
            <p:ph type="title"/>
          </p:nvPr>
        </p:nvSpPr>
        <p:spPr/>
        <p:txBody>
          <a:bodyPr/>
          <a:lstStyle/>
          <a:p>
            <a:r>
              <a:rPr lang="en-US" dirty="0" smtClean="0"/>
              <a:t>Measurable Goals/Objectives</a:t>
            </a:r>
            <a:endParaRPr lang="en-US" dirty="0"/>
          </a:p>
        </p:txBody>
      </p:sp>
      <p:pic>
        <p:nvPicPr>
          <p:cNvPr id="16386" name="Picture 2" descr="C:\Documents and Settings\kelley.kohlsmcmillen\Local Settings\Temporary Internet Files\Content.IE5\LO2VULMN\goals[1].jpg"/>
          <p:cNvPicPr>
            <a:picLocks noChangeAspect="1" noChangeArrowheads="1"/>
          </p:cNvPicPr>
          <p:nvPr/>
        </p:nvPicPr>
        <p:blipFill>
          <a:blip r:embed="rId2" cstate="print"/>
          <a:srcRect/>
          <a:stretch>
            <a:fillRect/>
          </a:stretch>
        </p:blipFill>
        <p:spPr bwMode="auto">
          <a:xfrm>
            <a:off x="6858000" y="3886200"/>
            <a:ext cx="1540670" cy="1371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rot="19800079">
            <a:off x="6738576" y="5271938"/>
            <a:ext cx="2285898" cy="5809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rot="20447963">
            <a:off x="228600" y="1676400"/>
            <a:ext cx="11430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6705600" y="1524000"/>
            <a:ext cx="2133600" cy="2819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000" dirty="0"/>
          </a:p>
        </p:txBody>
      </p:sp>
      <p:sp>
        <p:nvSpPr>
          <p:cNvPr id="24" name="Rectangle 23"/>
          <p:cNvSpPr/>
          <p:nvPr/>
        </p:nvSpPr>
        <p:spPr>
          <a:xfrm>
            <a:off x="4343400" y="1524000"/>
            <a:ext cx="2286000" cy="464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1905000" y="1524000"/>
            <a:ext cx="2286000" cy="464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1905000" y="762000"/>
            <a:ext cx="17526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rot="16200000">
            <a:off x="838200" y="762000"/>
            <a:ext cx="12954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rot="16200000">
            <a:off x="-76200" y="762000"/>
            <a:ext cx="10668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rot="20499974">
            <a:off x="206536" y="1577332"/>
            <a:ext cx="1149674" cy="553998"/>
          </a:xfrm>
          <a:prstGeom prst="rect">
            <a:avLst/>
          </a:prstGeom>
          <a:noFill/>
        </p:spPr>
        <p:txBody>
          <a:bodyPr wrap="none" rtlCol="0">
            <a:spAutoFit/>
          </a:bodyPr>
          <a:lstStyle/>
          <a:p>
            <a:endParaRPr lang="en-US" sz="1000" dirty="0" smtClean="0"/>
          </a:p>
          <a:p>
            <a:r>
              <a:rPr lang="en-US" sz="1000" dirty="0" smtClean="0"/>
              <a:t>Within one year</a:t>
            </a:r>
          </a:p>
          <a:p>
            <a:r>
              <a:rPr lang="en-US" sz="1000" dirty="0" smtClean="0"/>
              <a:t>By ____________</a:t>
            </a:r>
          </a:p>
        </p:txBody>
      </p:sp>
      <p:sp>
        <p:nvSpPr>
          <p:cNvPr id="5" name="TextBox 4"/>
          <p:cNvSpPr txBox="1"/>
          <p:nvPr/>
        </p:nvSpPr>
        <p:spPr>
          <a:xfrm rot="16200000">
            <a:off x="-63307" y="749107"/>
            <a:ext cx="1045479" cy="461665"/>
          </a:xfrm>
          <a:prstGeom prst="rect">
            <a:avLst/>
          </a:prstGeom>
          <a:noFill/>
        </p:spPr>
        <p:txBody>
          <a:bodyPr wrap="none" rtlCol="0">
            <a:spAutoFit/>
          </a:bodyPr>
          <a:lstStyle/>
          <a:p>
            <a:r>
              <a:rPr lang="en-US" sz="1200" dirty="0" smtClean="0"/>
              <a:t>   ANNUAL</a:t>
            </a:r>
          </a:p>
          <a:p>
            <a:r>
              <a:rPr lang="en-US" sz="1200" dirty="0" smtClean="0"/>
              <a:t>TIMEFRAME</a:t>
            </a:r>
            <a:endParaRPr lang="en-US" sz="1200" dirty="0"/>
          </a:p>
        </p:txBody>
      </p:sp>
      <p:sp>
        <p:nvSpPr>
          <p:cNvPr id="6" name="TextBox 5"/>
          <p:cNvSpPr txBox="1"/>
          <p:nvPr/>
        </p:nvSpPr>
        <p:spPr>
          <a:xfrm rot="16200000">
            <a:off x="828050" y="772150"/>
            <a:ext cx="1364099" cy="276999"/>
          </a:xfrm>
          <a:prstGeom prst="rect">
            <a:avLst/>
          </a:prstGeom>
          <a:noFill/>
        </p:spPr>
        <p:txBody>
          <a:bodyPr wrap="square" rtlCol="0">
            <a:spAutoFit/>
          </a:bodyPr>
          <a:lstStyle/>
          <a:p>
            <a:r>
              <a:rPr lang="en-US" sz="1200" dirty="0" smtClean="0"/>
              <a:t>STUDENT NAME</a:t>
            </a:r>
            <a:endParaRPr lang="en-US" sz="1200" dirty="0"/>
          </a:p>
        </p:txBody>
      </p:sp>
      <p:sp>
        <p:nvSpPr>
          <p:cNvPr id="10" name="TextBox 9"/>
          <p:cNvSpPr txBox="1"/>
          <p:nvPr/>
        </p:nvSpPr>
        <p:spPr>
          <a:xfrm>
            <a:off x="1676400" y="609600"/>
            <a:ext cx="2133600" cy="830997"/>
          </a:xfrm>
          <a:prstGeom prst="rect">
            <a:avLst/>
          </a:prstGeom>
          <a:noFill/>
        </p:spPr>
        <p:txBody>
          <a:bodyPr wrap="square" rtlCol="0">
            <a:spAutoFit/>
          </a:bodyPr>
          <a:lstStyle/>
          <a:p>
            <a:pPr algn="ctr"/>
            <a:r>
              <a:rPr lang="en-US" sz="1200" dirty="0" smtClean="0"/>
              <a:t>  </a:t>
            </a:r>
          </a:p>
          <a:p>
            <a:pPr algn="ctr"/>
            <a:r>
              <a:rPr lang="en-US" sz="1200" dirty="0" smtClean="0"/>
              <a:t>PERFORMANCE</a:t>
            </a:r>
          </a:p>
          <a:p>
            <a:pPr algn="ctr"/>
            <a:r>
              <a:rPr lang="en-US" sz="1200" dirty="0" smtClean="0"/>
              <a:t>CLEAR  OBSERVABLE</a:t>
            </a:r>
          </a:p>
          <a:p>
            <a:pPr algn="ctr"/>
            <a:r>
              <a:rPr lang="en-US" sz="1200" dirty="0" smtClean="0"/>
              <a:t>ACTION</a:t>
            </a:r>
            <a:endParaRPr lang="en-US" sz="1200" dirty="0"/>
          </a:p>
        </p:txBody>
      </p:sp>
      <p:sp>
        <p:nvSpPr>
          <p:cNvPr id="12" name="TextBox 11"/>
          <p:cNvSpPr txBox="1"/>
          <p:nvPr/>
        </p:nvSpPr>
        <p:spPr>
          <a:xfrm>
            <a:off x="1905000" y="1502688"/>
            <a:ext cx="2286000" cy="5509200"/>
          </a:xfrm>
          <a:prstGeom prst="rect">
            <a:avLst/>
          </a:prstGeom>
          <a:noFill/>
        </p:spPr>
        <p:txBody>
          <a:bodyPr wrap="square" rtlCol="0">
            <a:spAutoFit/>
          </a:bodyPr>
          <a:lstStyle/>
          <a:p>
            <a:r>
              <a:rPr lang="en-US" sz="1000" u="sng" dirty="0" smtClean="0"/>
              <a:t>VERBAL:</a:t>
            </a:r>
          </a:p>
          <a:p>
            <a:r>
              <a:rPr lang="en-US" sz="1000" dirty="0"/>
              <a:t>w</a:t>
            </a:r>
            <a:r>
              <a:rPr lang="en-US" sz="1000" dirty="0" smtClean="0"/>
              <a:t>ill state	           will tell</a:t>
            </a:r>
          </a:p>
          <a:p>
            <a:r>
              <a:rPr lang="en-US" sz="1000" dirty="0"/>
              <a:t>w</a:t>
            </a:r>
            <a:r>
              <a:rPr lang="en-US" sz="1000" dirty="0" smtClean="0"/>
              <a:t>ill list	           will name</a:t>
            </a:r>
          </a:p>
          <a:p>
            <a:r>
              <a:rPr lang="en-US" sz="1000" dirty="0"/>
              <a:t>w</a:t>
            </a:r>
            <a:r>
              <a:rPr lang="en-US" sz="1000" dirty="0" smtClean="0"/>
              <a:t>ill recite                   will read</a:t>
            </a:r>
          </a:p>
          <a:p>
            <a:r>
              <a:rPr lang="en-US" sz="1000" dirty="0" smtClean="0"/>
              <a:t>will define	           will decode</a:t>
            </a:r>
          </a:p>
          <a:p>
            <a:r>
              <a:rPr lang="en-US" sz="1000" dirty="0" smtClean="0"/>
              <a:t> </a:t>
            </a:r>
          </a:p>
          <a:p>
            <a:r>
              <a:rPr lang="en-US" sz="1000" u="sng" dirty="0" smtClean="0"/>
              <a:t>INTELLECTUAL SKILLS</a:t>
            </a:r>
          </a:p>
          <a:p>
            <a:r>
              <a:rPr lang="en-US" sz="1000" dirty="0" smtClean="0"/>
              <a:t>will identify  </a:t>
            </a:r>
          </a:p>
          <a:p>
            <a:r>
              <a:rPr lang="en-US" sz="1000" dirty="0" smtClean="0"/>
              <a:t>will label</a:t>
            </a:r>
          </a:p>
          <a:p>
            <a:r>
              <a:rPr lang="en-US" sz="1000" dirty="0" smtClean="0"/>
              <a:t>will sort category items</a:t>
            </a:r>
          </a:p>
          <a:p>
            <a:r>
              <a:rPr lang="en-US" sz="1000" dirty="0" smtClean="0"/>
              <a:t>will classify</a:t>
            </a:r>
          </a:p>
          <a:p>
            <a:r>
              <a:rPr lang="en-US" sz="1000" dirty="0" smtClean="0"/>
              <a:t>will categorize</a:t>
            </a:r>
          </a:p>
          <a:p>
            <a:r>
              <a:rPr lang="en-US" sz="1000" dirty="0" smtClean="0"/>
              <a:t>will solve</a:t>
            </a:r>
          </a:p>
          <a:p>
            <a:r>
              <a:rPr lang="en-US" sz="1000" dirty="0"/>
              <a:t>w</a:t>
            </a:r>
            <a:r>
              <a:rPr lang="en-US" sz="1000" dirty="0" smtClean="0"/>
              <a:t>ill show</a:t>
            </a:r>
          </a:p>
          <a:p>
            <a:r>
              <a:rPr lang="en-US" sz="1000" dirty="0" smtClean="0"/>
              <a:t>will demonstrate  </a:t>
            </a:r>
          </a:p>
          <a:p>
            <a:r>
              <a:rPr lang="en-US" sz="1000" dirty="0"/>
              <a:t>w</a:t>
            </a:r>
            <a:r>
              <a:rPr lang="en-US" sz="1000" dirty="0" smtClean="0"/>
              <a:t>ill develop</a:t>
            </a:r>
          </a:p>
          <a:p>
            <a:r>
              <a:rPr lang="en-US" sz="1000" dirty="0"/>
              <a:t>w</a:t>
            </a:r>
            <a:r>
              <a:rPr lang="en-US" sz="1000" dirty="0" smtClean="0"/>
              <a:t>ill create</a:t>
            </a:r>
          </a:p>
          <a:p>
            <a:r>
              <a:rPr lang="en-US" sz="1000" dirty="0"/>
              <a:t>w</a:t>
            </a:r>
            <a:r>
              <a:rPr lang="en-US" sz="1000" dirty="0" smtClean="0"/>
              <a:t>ill calculate</a:t>
            </a:r>
          </a:p>
          <a:p>
            <a:r>
              <a:rPr lang="en-US" sz="1000" dirty="0"/>
              <a:t>w</a:t>
            </a:r>
            <a:r>
              <a:rPr lang="en-US" sz="1000" dirty="0" smtClean="0"/>
              <a:t>ill predict</a:t>
            </a:r>
          </a:p>
          <a:p>
            <a:r>
              <a:rPr lang="en-US" sz="1000" dirty="0"/>
              <a:t>w</a:t>
            </a:r>
            <a:r>
              <a:rPr lang="en-US" sz="1000" dirty="0" smtClean="0"/>
              <a:t>ill define </a:t>
            </a:r>
          </a:p>
          <a:p>
            <a:endParaRPr lang="en-US" sz="1000" dirty="0" smtClean="0"/>
          </a:p>
          <a:p>
            <a:r>
              <a:rPr lang="en-US" sz="1000" u="sng" dirty="0" smtClean="0"/>
              <a:t>MOTOR</a:t>
            </a:r>
          </a:p>
          <a:p>
            <a:r>
              <a:rPr lang="en-US" sz="1000" dirty="0" smtClean="0"/>
              <a:t>will write  </a:t>
            </a:r>
          </a:p>
          <a:p>
            <a:r>
              <a:rPr lang="en-US" sz="1000" dirty="0" smtClean="0"/>
              <a:t>will climb  </a:t>
            </a:r>
          </a:p>
          <a:p>
            <a:r>
              <a:rPr lang="en-US" sz="1000" dirty="0"/>
              <a:t>w</a:t>
            </a:r>
            <a:r>
              <a:rPr lang="en-US" sz="1000" dirty="0" smtClean="0"/>
              <a:t>ill balance  </a:t>
            </a:r>
          </a:p>
          <a:p>
            <a:r>
              <a:rPr lang="en-US" sz="1000" dirty="0"/>
              <a:t>w</a:t>
            </a:r>
            <a:r>
              <a:rPr lang="en-US" sz="1000" dirty="0" smtClean="0"/>
              <a:t>ill trace  </a:t>
            </a:r>
          </a:p>
          <a:p>
            <a:r>
              <a:rPr lang="en-US" sz="1000" dirty="0"/>
              <a:t>w</a:t>
            </a:r>
            <a:r>
              <a:rPr lang="en-US" sz="1000" dirty="0" smtClean="0"/>
              <a:t>ill type</a:t>
            </a:r>
          </a:p>
          <a:p>
            <a:r>
              <a:rPr lang="en-US" sz="1000" dirty="0" smtClean="0"/>
              <a:t>will drill</a:t>
            </a:r>
          </a:p>
          <a:p>
            <a:r>
              <a:rPr lang="en-US" sz="1000" dirty="0"/>
              <a:t>w</a:t>
            </a:r>
            <a:r>
              <a:rPr lang="en-US" sz="1000" dirty="0" smtClean="0"/>
              <a:t>ill assemble</a:t>
            </a:r>
          </a:p>
          <a:p>
            <a:r>
              <a:rPr lang="en-US" sz="1000" dirty="0"/>
              <a:t>w</a:t>
            </a:r>
            <a:r>
              <a:rPr lang="en-US" sz="1000" dirty="0" smtClean="0"/>
              <a:t>ill imitate</a:t>
            </a:r>
          </a:p>
          <a:p>
            <a:r>
              <a:rPr lang="en-US" sz="1000" dirty="0" smtClean="0"/>
              <a:t>  </a:t>
            </a:r>
          </a:p>
          <a:p>
            <a:r>
              <a:rPr lang="en-US" sz="1000" dirty="0" smtClean="0"/>
              <a:t> </a:t>
            </a:r>
          </a:p>
          <a:p>
            <a:r>
              <a:rPr lang="en-US" sz="1000" dirty="0" smtClean="0"/>
              <a:t> </a:t>
            </a:r>
          </a:p>
          <a:p>
            <a:r>
              <a:rPr lang="en-US" sz="1000" dirty="0" smtClean="0"/>
              <a:t> </a:t>
            </a:r>
          </a:p>
          <a:p>
            <a:endParaRPr lang="en-US" sz="1200" dirty="0"/>
          </a:p>
        </p:txBody>
      </p:sp>
      <p:sp>
        <p:nvSpPr>
          <p:cNvPr id="18" name="Rectangle 17"/>
          <p:cNvSpPr/>
          <p:nvPr/>
        </p:nvSpPr>
        <p:spPr>
          <a:xfrm>
            <a:off x="4419600" y="838200"/>
            <a:ext cx="1143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p:cNvSpPr txBox="1"/>
          <p:nvPr/>
        </p:nvSpPr>
        <p:spPr>
          <a:xfrm>
            <a:off x="4419600" y="838200"/>
            <a:ext cx="1144865" cy="646331"/>
          </a:xfrm>
          <a:prstGeom prst="rect">
            <a:avLst/>
          </a:prstGeom>
          <a:noFill/>
        </p:spPr>
        <p:txBody>
          <a:bodyPr wrap="square" rtlCol="0">
            <a:spAutoFit/>
          </a:bodyPr>
          <a:lstStyle/>
          <a:p>
            <a:r>
              <a:rPr lang="en-US" sz="1200" dirty="0" smtClean="0"/>
              <a:t>CONDITIONS</a:t>
            </a:r>
          </a:p>
          <a:p>
            <a:r>
              <a:rPr lang="en-US" sz="1200" dirty="0" smtClean="0"/>
              <a:t>(how/what</a:t>
            </a:r>
          </a:p>
          <a:p>
            <a:r>
              <a:rPr lang="en-US" sz="1200" dirty="0" smtClean="0"/>
              <a:t>  available)</a:t>
            </a:r>
            <a:endParaRPr lang="en-US" sz="1200" dirty="0"/>
          </a:p>
        </p:txBody>
      </p:sp>
      <p:sp>
        <p:nvSpPr>
          <p:cNvPr id="19" name="TextBox 18"/>
          <p:cNvSpPr txBox="1"/>
          <p:nvPr/>
        </p:nvSpPr>
        <p:spPr>
          <a:xfrm>
            <a:off x="4343400" y="1524001"/>
            <a:ext cx="2362200" cy="5478423"/>
          </a:xfrm>
          <a:prstGeom prst="rect">
            <a:avLst/>
          </a:prstGeom>
          <a:noFill/>
        </p:spPr>
        <p:txBody>
          <a:bodyPr wrap="square" rtlCol="0">
            <a:spAutoFit/>
          </a:bodyPr>
          <a:lstStyle/>
          <a:p>
            <a:r>
              <a:rPr lang="en-US" sz="1000" u="sng" dirty="0" smtClean="0"/>
              <a:t>ARTIC:</a:t>
            </a:r>
          </a:p>
          <a:p>
            <a:r>
              <a:rPr lang="en-US" sz="1000" dirty="0" smtClean="0"/>
              <a:t>Initial ___ in isolation</a:t>
            </a:r>
          </a:p>
          <a:p>
            <a:r>
              <a:rPr lang="en-US" sz="1000" dirty="0" smtClean="0"/>
              <a:t>Medial ___ in words</a:t>
            </a:r>
          </a:p>
          <a:p>
            <a:r>
              <a:rPr lang="en-US" sz="1000" dirty="0" smtClean="0"/>
              <a:t>Final ___ in sentences</a:t>
            </a:r>
          </a:p>
          <a:p>
            <a:r>
              <a:rPr lang="en-US" sz="1000" dirty="0" smtClean="0"/>
              <a:t>Target sound in connected speech</a:t>
            </a:r>
          </a:p>
          <a:p>
            <a:endParaRPr lang="en-US" sz="1000" dirty="0"/>
          </a:p>
          <a:p>
            <a:r>
              <a:rPr lang="en-US" sz="1000" u="sng" dirty="0" smtClean="0"/>
              <a:t>LANGUAGE:</a:t>
            </a:r>
          </a:p>
          <a:p>
            <a:r>
              <a:rPr lang="en-US" sz="1000" dirty="0" smtClean="0"/>
              <a:t>Words</a:t>
            </a:r>
          </a:p>
          <a:p>
            <a:r>
              <a:rPr lang="en-US" sz="1000" dirty="0" smtClean="0"/>
              <a:t>Paragraph</a:t>
            </a:r>
          </a:p>
          <a:p>
            <a:r>
              <a:rPr lang="en-US" sz="1000" dirty="0" smtClean="0"/>
              <a:t>Vocabulary term</a:t>
            </a:r>
          </a:p>
          <a:p>
            <a:r>
              <a:rPr lang="en-US" sz="1000" dirty="0" smtClean="0"/>
              <a:t>Definition</a:t>
            </a:r>
          </a:p>
          <a:p>
            <a:r>
              <a:rPr lang="en-US" sz="1000" dirty="0" smtClean="0"/>
              <a:t>Sight words</a:t>
            </a:r>
          </a:p>
          <a:p>
            <a:r>
              <a:rPr lang="en-US" sz="1000" dirty="0" smtClean="0"/>
              <a:t>Objects</a:t>
            </a:r>
          </a:p>
          <a:p>
            <a:r>
              <a:rPr lang="en-US" sz="1000" dirty="0" smtClean="0"/>
              <a:t>WH question</a:t>
            </a:r>
          </a:p>
          <a:p>
            <a:r>
              <a:rPr lang="en-US" sz="1000" dirty="0" err="1" smtClean="0"/>
              <a:t>Classwork</a:t>
            </a:r>
            <a:endParaRPr lang="en-US" sz="1000" dirty="0" smtClean="0"/>
          </a:p>
          <a:p>
            <a:r>
              <a:rPr lang="en-US" sz="1000" dirty="0" smtClean="0"/>
              <a:t>Story</a:t>
            </a:r>
          </a:p>
          <a:p>
            <a:endParaRPr lang="en-US" sz="1000" dirty="0"/>
          </a:p>
          <a:p>
            <a:r>
              <a:rPr lang="en-US" sz="1000" u="sng" dirty="0" smtClean="0"/>
              <a:t>MOTOR</a:t>
            </a:r>
          </a:p>
          <a:p>
            <a:r>
              <a:rPr lang="en-US" sz="1000" dirty="0" smtClean="0"/>
              <a:t>Within lines</a:t>
            </a:r>
          </a:p>
          <a:p>
            <a:r>
              <a:rPr lang="en-US" sz="1000" dirty="0" smtClean="0"/>
              <a:t>Letters</a:t>
            </a:r>
          </a:p>
          <a:p>
            <a:r>
              <a:rPr lang="en-US" sz="1000" dirty="0" smtClean="0"/>
              <a:t>Words</a:t>
            </a:r>
          </a:p>
          <a:p>
            <a:r>
              <a:rPr lang="en-US" sz="1000" dirty="0" smtClean="0"/>
              <a:t>Stairs</a:t>
            </a:r>
          </a:p>
          <a:p>
            <a:r>
              <a:rPr lang="en-US" sz="1000" dirty="0" smtClean="0"/>
              <a:t>Objects</a:t>
            </a:r>
          </a:p>
          <a:p>
            <a:r>
              <a:rPr lang="en-US" sz="1000" dirty="0" smtClean="0"/>
              <a:t>Puzzles</a:t>
            </a:r>
          </a:p>
          <a:p>
            <a:r>
              <a:rPr lang="en-US" sz="1000" dirty="0" err="1" smtClean="0"/>
              <a:t>Classwork</a:t>
            </a:r>
            <a:endParaRPr lang="en-US" sz="1000" dirty="0" smtClean="0"/>
          </a:p>
          <a:p>
            <a:r>
              <a:rPr lang="en-US" sz="1000" dirty="0" smtClean="0"/>
              <a:t>Physical activity</a:t>
            </a:r>
          </a:p>
          <a:p>
            <a:endParaRPr lang="en-US" sz="1000" dirty="0"/>
          </a:p>
          <a:p>
            <a:r>
              <a:rPr lang="en-US" sz="1000" u="sng" dirty="0" smtClean="0"/>
              <a:t>GIVEN????????????????</a:t>
            </a:r>
          </a:p>
          <a:p>
            <a:r>
              <a:rPr lang="en-US" sz="1000" dirty="0" smtClean="0"/>
              <a:t>Story, tools, graphs, model, picture, notes, paragraph</a:t>
            </a:r>
          </a:p>
          <a:p>
            <a:endParaRPr lang="en-US" sz="1000" dirty="0" smtClean="0"/>
          </a:p>
          <a:p>
            <a:endParaRPr lang="en-US" sz="1000" dirty="0" smtClean="0"/>
          </a:p>
          <a:p>
            <a:endParaRPr lang="en-US" sz="1000" dirty="0" smtClean="0"/>
          </a:p>
          <a:p>
            <a:endParaRPr lang="en-US" sz="1000" dirty="0"/>
          </a:p>
        </p:txBody>
      </p:sp>
      <p:sp>
        <p:nvSpPr>
          <p:cNvPr id="20" name="Rectangle 19"/>
          <p:cNvSpPr/>
          <p:nvPr/>
        </p:nvSpPr>
        <p:spPr>
          <a:xfrm>
            <a:off x="7010400" y="762000"/>
            <a:ext cx="11430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CRITERION</a:t>
            </a:r>
          </a:p>
          <a:p>
            <a:pPr algn="ctr"/>
            <a:r>
              <a:rPr lang="en-US" sz="1200" dirty="0" smtClean="0"/>
              <a:t>(Speed/ %</a:t>
            </a:r>
          </a:p>
          <a:p>
            <a:pPr algn="ctr"/>
            <a:r>
              <a:rPr lang="en-US" sz="1200" dirty="0" smtClean="0"/>
              <a:t>Days/Cues)</a:t>
            </a:r>
            <a:endParaRPr lang="en-US" sz="1200" dirty="0"/>
          </a:p>
        </p:txBody>
      </p:sp>
      <p:sp>
        <p:nvSpPr>
          <p:cNvPr id="26" name="TextBox 25"/>
          <p:cNvSpPr txBox="1"/>
          <p:nvPr/>
        </p:nvSpPr>
        <p:spPr>
          <a:xfrm>
            <a:off x="6705600" y="1524001"/>
            <a:ext cx="2185214" cy="3323987"/>
          </a:xfrm>
          <a:prstGeom prst="rect">
            <a:avLst/>
          </a:prstGeom>
          <a:noFill/>
        </p:spPr>
        <p:txBody>
          <a:bodyPr wrap="square" rtlCol="0">
            <a:spAutoFit/>
          </a:bodyPr>
          <a:lstStyle/>
          <a:p>
            <a:endParaRPr lang="en-US" sz="1000" dirty="0" smtClean="0"/>
          </a:p>
          <a:p>
            <a:r>
              <a:rPr lang="en-US" sz="1000" dirty="0" smtClean="0"/>
              <a:t>w/ ___ % accuracy.</a:t>
            </a:r>
          </a:p>
          <a:p>
            <a:r>
              <a:rPr lang="en-US" sz="1000" dirty="0" smtClean="0"/>
              <a:t>w/ ___% acc over 3 </a:t>
            </a:r>
            <a:r>
              <a:rPr lang="en-US" sz="1000" dirty="0" err="1" smtClean="0"/>
              <a:t>consec</a:t>
            </a:r>
            <a:r>
              <a:rPr lang="en-US" sz="1000" dirty="0" smtClean="0"/>
              <a:t> sess.</a:t>
            </a:r>
          </a:p>
          <a:p>
            <a:r>
              <a:rPr lang="en-US" sz="1000" dirty="0" smtClean="0"/>
              <a:t>w/ ___% acc and 2 verbal cues.</a:t>
            </a:r>
          </a:p>
          <a:p>
            <a:r>
              <a:rPr lang="en-US" sz="1000" dirty="0" smtClean="0"/>
              <a:t>w/ ___% acc and 2 repetitions.</a:t>
            </a:r>
          </a:p>
          <a:p>
            <a:r>
              <a:rPr lang="en-US" sz="1000" dirty="0" smtClean="0"/>
              <a:t>w/ ___% acc in all environments.</a:t>
            </a:r>
          </a:p>
          <a:p>
            <a:r>
              <a:rPr lang="en-US" sz="1000" dirty="0" smtClean="0"/>
              <a:t>w/ ___% acc with no cues.</a:t>
            </a:r>
          </a:p>
          <a:p>
            <a:r>
              <a:rPr lang="en-US" sz="1000" dirty="0" smtClean="0"/>
              <a:t>w/ ___% acc with no repetitions.</a:t>
            </a:r>
          </a:p>
          <a:p>
            <a:r>
              <a:rPr lang="en-US" sz="1000" dirty="0" smtClean="0"/>
              <a:t>7 out of 10 opportunities</a:t>
            </a:r>
          </a:p>
          <a:p>
            <a:r>
              <a:rPr lang="en-US" sz="1000" dirty="0"/>
              <a:t> </a:t>
            </a:r>
            <a:r>
              <a:rPr lang="en-US" sz="1000" dirty="0" smtClean="0"/>
              <a:t>        over 5 </a:t>
            </a:r>
            <a:r>
              <a:rPr lang="en-US" sz="1000" dirty="0" err="1" smtClean="0"/>
              <a:t>consec</a:t>
            </a:r>
            <a:r>
              <a:rPr lang="en-US" sz="1000" dirty="0" smtClean="0"/>
              <a:t> sess.</a:t>
            </a:r>
          </a:p>
          <a:p>
            <a:r>
              <a:rPr lang="en-US" sz="1000" dirty="0" smtClean="0"/>
              <a:t>100% acc with no cues.</a:t>
            </a:r>
          </a:p>
          <a:p>
            <a:r>
              <a:rPr lang="en-US" sz="1000" dirty="0" smtClean="0"/>
              <a:t>90% acc with no more 4 cues.</a:t>
            </a:r>
          </a:p>
          <a:p>
            <a:r>
              <a:rPr lang="en-US" sz="1000" dirty="0"/>
              <a:t>n</a:t>
            </a:r>
            <a:r>
              <a:rPr lang="en-US" sz="1000" dirty="0" smtClean="0"/>
              <a:t>o more 2 cues per TX session.</a:t>
            </a:r>
          </a:p>
          <a:p>
            <a:r>
              <a:rPr lang="en-US" sz="1000" dirty="0"/>
              <a:t>i</a:t>
            </a:r>
            <a:r>
              <a:rPr lang="en-US" sz="1000" dirty="0" smtClean="0"/>
              <a:t>n 5 minutes with 2 errors/less</a:t>
            </a:r>
          </a:p>
          <a:p>
            <a:r>
              <a:rPr lang="en-US" sz="1000" dirty="0"/>
              <a:t>w</a:t>
            </a:r>
            <a:r>
              <a:rPr lang="en-US" sz="1000" dirty="0" smtClean="0"/>
              <a:t>ith maximum assistance.</a:t>
            </a:r>
          </a:p>
          <a:p>
            <a:r>
              <a:rPr lang="en-US" sz="1000" dirty="0"/>
              <a:t>w</a:t>
            </a:r>
            <a:r>
              <a:rPr lang="en-US" sz="1000" dirty="0" smtClean="0"/>
              <a:t>ith hand-over-hand support.</a:t>
            </a:r>
          </a:p>
          <a:p>
            <a:r>
              <a:rPr lang="en-US" sz="1000" dirty="0" smtClean="0"/>
              <a:t>10 times a day with 2 cues.</a:t>
            </a:r>
          </a:p>
          <a:p>
            <a:endParaRPr lang="en-US" sz="1000" dirty="0" smtClean="0"/>
          </a:p>
          <a:p>
            <a:endParaRPr lang="en-US" sz="1000" dirty="0" smtClean="0"/>
          </a:p>
          <a:p>
            <a:endParaRPr lang="en-US" sz="1000" dirty="0" smtClean="0"/>
          </a:p>
          <a:p>
            <a:endParaRPr lang="en-US" sz="1000" dirty="0"/>
          </a:p>
        </p:txBody>
      </p:sp>
      <p:sp>
        <p:nvSpPr>
          <p:cNvPr id="28" name="Rectangle 27"/>
          <p:cNvSpPr/>
          <p:nvPr/>
        </p:nvSpPr>
        <p:spPr>
          <a:xfrm>
            <a:off x="6705600" y="4800600"/>
            <a:ext cx="1188557" cy="3650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smtClean="0"/>
          </a:p>
          <a:p>
            <a:pPr algn="ctr"/>
            <a:r>
              <a:rPr lang="en-US" sz="1200" dirty="0" smtClean="0"/>
              <a:t>MEASURE</a:t>
            </a:r>
          </a:p>
          <a:p>
            <a:pPr algn="ctr"/>
            <a:endParaRPr lang="en-US" sz="1200" dirty="0"/>
          </a:p>
        </p:txBody>
      </p:sp>
      <p:sp>
        <p:nvSpPr>
          <p:cNvPr id="29" name="TextBox 28"/>
          <p:cNvSpPr txBox="1"/>
          <p:nvPr/>
        </p:nvSpPr>
        <p:spPr>
          <a:xfrm rot="19739169">
            <a:off x="6804931" y="5217986"/>
            <a:ext cx="2365423" cy="553998"/>
          </a:xfrm>
          <a:prstGeom prst="rect">
            <a:avLst/>
          </a:prstGeom>
          <a:noFill/>
        </p:spPr>
        <p:txBody>
          <a:bodyPr wrap="square" rtlCol="0">
            <a:spAutoFit/>
          </a:bodyPr>
          <a:lstStyle/>
          <a:p>
            <a:r>
              <a:rPr lang="en-US" sz="1000" dirty="0" smtClean="0"/>
              <a:t>Skilled observation/documentation</a:t>
            </a:r>
          </a:p>
          <a:p>
            <a:r>
              <a:rPr lang="en-US" sz="1000" dirty="0" smtClean="0"/>
              <a:t>Pre/Post Data Skill check</a:t>
            </a:r>
          </a:p>
          <a:p>
            <a:r>
              <a:rPr lang="en-US" sz="1000" dirty="0" smtClean="0"/>
              <a:t>Other: ____________________</a:t>
            </a:r>
            <a:endParaRPr lang="en-US" sz="1000" dirty="0"/>
          </a:p>
        </p:txBody>
      </p:sp>
      <p:cxnSp>
        <p:nvCxnSpPr>
          <p:cNvPr id="34" name="Straight Arrow Connector 33"/>
          <p:cNvCxnSpPr/>
          <p:nvPr/>
        </p:nvCxnSpPr>
        <p:spPr>
          <a:xfrm>
            <a:off x="762000" y="9906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endCxn id="10" idx="0"/>
          </p:cNvCxnSpPr>
          <p:nvPr/>
        </p:nvCxnSpPr>
        <p:spPr>
          <a:xfrm>
            <a:off x="1676400" y="381000"/>
            <a:ext cx="1066800"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733800" y="1219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12192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7467600" y="4572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895600" y="228600"/>
            <a:ext cx="5917005" cy="400110"/>
          </a:xfrm>
          <a:prstGeom prst="rect">
            <a:avLst/>
          </a:prstGeom>
          <a:noFill/>
        </p:spPr>
        <p:txBody>
          <a:bodyPr wrap="none" lIns="91440" tIns="45720" rIns="91440" bIns="45720">
            <a:spAutoFit/>
          </a:bodyPr>
          <a:lstStyle/>
          <a:p>
            <a:pPr algn="ct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Measurable goals/objectives flowchart</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8" name="Rectangle 47"/>
          <p:cNvSpPr/>
          <p:nvPr/>
        </p:nvSpPr>
        <p:spPr>
          <a:xfrm rot="20339443">
            <a:off x="304174" y="2766977"/>
            <a:ext cx="1338098" cy="1938992"/>
          </a:xfrm>
          <a:prstGeom prst="rect">
            <a:avLst/>
          </a:prstGeom>
          <a:noFill/>
        </p:spPr>
        <p:txBody>
          <a:bodyPr wrap="square" lIns="91440" tIns="45720" rIns="91440" bIns="45720">
            <a:spAutoFit/>
          </a:bodyPr>
          <a:lstStyle/>
          <a:p>
            <a:pPr algn="ctr"/>
            <a:r>
              <a:rPr lang="en-US"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This list is </a:t>
            </a:r>
            <a:r>
              <a:rPr lang="en-US" sz="1200" b="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a:t>
            </a:r>
            <a:r>
              <a:rPr lang="en-US"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complete</a:t>
            </a:r>
          </a:p>
          <a:p>
            <a:pPr algn="ctr"/>
            <a:r>
              <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should be used as</a:t>
            </a:r>
          </a:p>
          <a:p>
            <a:pPr algn="ctr"/>
            <a:r>
              <a:rPr lang="en-US"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guideline for </a:t>
            </a:r>
          </a:p>
          <a:p>
            <a:pPr algn="ctr"/>
            <a:r>
              <a:rPr lang="en-US" sz="1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Writing measurable </a:t>
            </a:r>
          </a:p>
          <a:p>
            <a:pPr algn="ctr"/>
            <a:r>
              <a:rPr lang="en-US"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Goals.  </a:t>
            </a:r>
            <a:endParaRPr lang="en-US"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fontScale="92500" lnSpcReduction="20000"/>
          </a:bodyPr>
          <a:lstStyle/>
          <a:p>
            <a:pPr marL="624078" indent="-514350">
              <a:buNone/>
            </a:pPr>
            <a:r>
              <a:rPr lang="en-US" dirty="0" smtClean="0"/>
              <a:t>1.  Performance</a:t>
            </a:r>
          </a:p>
          <a:p>
            <a:pPr marL="880110" lvl="1" indent="-514350">
              <a:buNone/>
            </a:pPr>
            <a:r>
              <a:rPr lang="en-US" sz="1800" dirty="0" smtClean="0"/>
              <a:t>		-description of behavior learner is expected to perform</a:t>
            </a:r>
          </a:p>
          <a:p>
            <a:pPr marL="880110" lvl="1" indent="-514350">
              <a:buNone/>
            </a:pPr>
            <a:r>
              <a:rPr lang="en-US" sz="1800" dirty="0" smtClean="0"/>
              <a:t>	-measurable and/or observable</a:t>
            </a:r>
          </a:p>
          <a:p>
            <a:pPr marL="880110" lvl="1" indent="-514350">
              <a:buNone/>
            </a:pPr>
            <a:r>
              <a:rPr lang="en-US" sz="1800" dirty="0" smtClean="0"/>
              <a:t>	-describe what learner will be demonstrating for mastery</a:t>
            </a:r>
          </a:p>
          <a:p>
            <a:pPr marL="624078" indent="-514350">
              <a:buAutoNum type="arabicPeriod"/>
            </a:pPr>
            <a:endParaRPr lang="en-US" dirty="0" smtClean="0"/>
          </a:p>
          <a:p>
            <a:pPr marL="624078" indent="-514350">
              <a:buNone/>
            </a:pPr>
            <a:r>
              <a:rPr lang="en-US" dirty="0" smtClean="0"/>
              <a:t>2.  Conditions</a:t>
            </a:r>
          </a:p>
          <a:p>
            <a:pPr marL="624078" indent="-514350">
              <a:buNone/>
            </a:pPr>
            <a:r>
              <a:rPr lang="en-US" sz="2100" dirty="0" smtClean="0"/>
              <a:t>		</a:t>
            </a:r>
            <a:r>
              <a:rPr lang="en-US" sz="1800" dirty="0" smtClean="0"/>
              <a:t>-description of the circumstances performance will be carried out</a:t>
            </a:r>
          </a:p>
          <a:p>
            <a:pPr marL="624078" indent="-514350">
              <a:buNone/>
            </a:pPr>
            <a:r>
              <a:rPr lang="en-US" sz="1800" dirty="0" smtClean="0"/>
              <a:t>		-what will be available (GIVEN) when they perform the behavior</a:t>
            </a:r>
          </a:p>
          <a:p>
            <a:pPr marL="624078" indent="-514350">
              <a:buNone/>
            </a:pPr>
            <a:endParaRPr lang="en-US" dirty="0" smtClean="0"/>
          </a:p>
          <a:p>
            <a:pPr marL="624078" indent="-514350">
              <a:buNone/>
            </a:pPr>
            <a:r>
              <a:rPr lang="en-US" dirty="0" smtClean="0"/>
              <a:t>3.  Criterion</a:t>
            </a:r>
          </a:p>
          <a:p>
            <a:pPr marL="624078" indent="-514350">
              <a:buNone/>
            </a:pPr>
            <a:r>
              <a:rPr lang="en-US" sz="1700" dirty="0" smtClean="0"/>
              <a:t>		-description for acceptance of performance as sufficient/mastery</a:t>
            </a:r>
          </a:p>
          <a:p>
            <a:pPr marL="624078" indent="-514350">
              <a:buNone/>
            </a:pPr>
            <a:r>
              <a:rPr lang="en-US" sz="1700" dirty="0" smtClean="0"/>
              <a:t>		-how well must the activity be done?</a:t>
            </a:r>
          </a:p>
          <a:p>
            <a:pPr marL="624078" indent="-514350">
              <a:buNone/>
            </a:pPr>
            <a:r>
              <a:rPr lang="en-US" sz="1700" dirty="0" smtClean="0"/>
              <a:t>		-how well to be considered “competent” in this area?</a:t>
            </a:r>
          </a:p>
          <a:p>
            <a:pPr marL="624078" indent="-514350">
              <a:buNone/>
            </a:pPr>
            <a:r>
              <a:rPr lang="en-US" sz="1700" dirty="0" smtClean="0"/>
              <a:t>		-this could be based on speed, accuracy, support needed, consistency</a:t>
            </a:r>
          </a:p>
          <a:p>
            <a:pPr marL="624078" indent="-514350">
              <a:buNone/>
            </a:pPr>
            <a:r>
              <a:rPr lang="en-US" sz="1700" dirty="0" smtClean="0"/>
              <a:t>		</a:t>
            </a:r>
          </a:p>
        </p:txBody>
      </p:sp>
      <p:sp>
        <p:nvSpPr>
          <p:cNvPr id="3" name="Title 2"/>
          <p:cNvSpPr>
            <a:spLocks noGrp="1"/>
          </p:cNvSpPr>
          <p:nvPr>
            <p:ph type="title"/>
          </p:nvPr>
        </p:nvSpPr>
        <p:spPr>
          <a:xfrm>
            <a:off x="304800" y="274638"/>
            <a:ext cx="8534400" cy="1143000"/>
          </a:xfrm>
        </p:spPr>
        <p:txBody>
          <a:bodyPr>
            <a:normAutofit/>
          </a:bodyPr>
          <a:lstStyle/>
          <a:p>
            <a:r>
              <a:rPr lang="en-US" sz="2900" dirty="0" smtClean="0"/>
              <a:t>Three components of effective goal/objective.</a:t>
            </a:r>
            <a:endParaRPr lang="en-US" sz="2900" dirty="0"/>
          </a:p>
        </p:txBody>
      </p:sp>
      <p:pic>
        <p:nvPicPr>
          <p:cNvPr id="17410" name="Picture 2" descr="C:\Documents and Settings\kelley.kohlsmcmillen\Local Settings\Temporary Internet Files\Content.IE5\AKCO2872\Job-Criteria[1].png"/>
          <p:cNvPicPr>
            <a:picLocks noChangeAspect="1" noChangeArrowheads="1"/>
          </p:cNvPicPr>
          <p:nvPr/>
        </p:nvPicPr>
        <p:blipFill>
          <a:blip r:embed="rId2" cstate="print"/>
          <a:srcRect/>
          <a:stretch>
            <a:fillRect/>
          </a:stretch>
        </p:blipFill>
        <p:spPr bwMode="auto">
          <a:xfrm>
            <a:off x="7543800" y="1219200"/>
            <a:ext cx="1002709" cy="85946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rot="20425393">
            <a:off x="410829" y="2564909"/>
            <a:ext cx="8229600" cy="1143000"/>
          </a:xfrm>
        </p:spPr>
        <p:txBody>
          <a:bodyPr>
            <a:noAutofit/>
          </a:bodyPr>
          <a:lstStyle/>
          <a:p>
            <a:r>
              <a:rPr lang="en-US" sz="8500" dirty="0" smtClean="0"/>
              <a:t>Documentation</a:t>
            </a:r>
            <a:endParaRPr lang="en-US" sz="8500" dirty="0"/>
          </a:p>
        </p:txBody>
      </p:sp>
      <p:sp>
        <p:nvSpPr>
          <p:cNvPr id="5" name="TextBox 4"/>
          <p:cNvSpPr txBox="1"/>
          <p:nvPr/>
        </p:nvSpPr>
        <p:spPr>
          <a:xfrm>
            <a:off x="3886200" y="4495800"/>
            <a:ext cx="3292889" cy="1477328"/>
          </a:xfrm>
          <a:prstGeom prst="rect">
            <a:avLst/>
          </a:prstGeom>
          <a:noFill/>
        </p:spPr>
        <p:txBody>
          <a:bodyPr wrap="none" rtlCol="0">
            <a:spAutoFit/>
          </a:bodyPr>
          <a:lstStyle/>
          <a:p>
            <a:r>
              <a:rPr lang="en-US" dirty="0" smtClean="0"/>
              <a:t>Audit Ready</a:t>
            </a:r>
          </a:p>
          <a:p>
            <a:r>
              <a:rPr lang="en-US" dirty="0" smtClean="0"/>
              <a:t>Medicaid Ready</a:t>
            </a:r>
          </a:p>
          <a:p>
            <a:r>
              <a:rPr lang="en-US" dirty="0" smtClean="0"/>
              <a:t>Working File vs. Central File</a:t>
            </a:r>
          </a:p>
          <a:p>
            <a:r>
              <a:rPr lang="en-US" dirty="0" smtClean="0"/>
              <a:t>SOAP notes</a:t>
            </a:r>
          </a:p>
          <a:p>
            <a:endParaRPr lang="en-US" dirty="0"/>
          </a:p>
        </p:txBody>
      </p:sp>
      <p:pic>
        <p:nvPicPr>
          <p:cNvPr id="18434" name="Picture 2" descr="C:\Documents and Settings\kelley.kohlsmcmillen\Local Settings\Temporary Internet Files\Content.IE5\LO2VULMN\6631339765_bb4cf1cb6f_z[1].jpg"/>
          <p:cNvPicPr>
            <a:picLocks noChangeAspect="1" noChangeArrowheads="1"/>
          </p:cNvPicPr>
          <p:nvPr/>
        </p:nvPicPr>
        <p:blipFill>
          <a:blip r:embed="rId2" cstate="print"/>
          <a:srcRect/>
          <a:stretch>
            <a:fillRect/>
          </a:stretch>
        </p:blipFill>
        <p:spPr bwMode="auto">
          <a:xfrm>
            <a:off x="838200" y="1066800"/>
            <a:ext cx="2438400" cy="1828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lnSpcReduction="10000"/>
          </a:bodyPr>
          <a:lstStyle/>
          <a:p>
            <a:pPr marL="115888" indent="-6350">
              <a:buNone/>
            </a:pPr>
            <a:r>
              <a:rPr lang="en-US" sz="2000" dirty="0" smtClean="0"/>
              <a:t>An audit is generally performed as a check to determine if a file has all required components.  The district is responsible for maintaining the central file.  The therapist is responsible for providing the components to complete their paperwork to completion.</a:t>
            </a:r>
          </a:p>
          <a:p>
            <a:pPr>
              <a:buNone/>
            </a:pPr>
            <a:r>
              <a:rPr lang="en-US" dirty="0" smtClean="0"/>
              <a:t>		</a:t>
            </a:r>
            <a:r>
              <a:rPr lang="en-US" sz="2000" dirty="0" smtClean="0"/>
              <a:t>Screenings/initial evaluations/Reevaluations/Exit Reports</a:t>
            </a:r>
          </a:p>
          <a:p>
            <a:pPr>
              <a:buNone/>
            </a:pPr>
            <a:r>
              <a:rPr lang="en-US" sz="2000" dirty="0" smtClean="0"/>
              <a:t>		IEP present levels of performance (PLP)</a:t>
            </a:r>
          </a:p>
          <a:p>
            <a:pPr>
              <a:buNone/>
            </a:pPr>
            <a:r>
              <a:rPr lang="en-US" sz="2000" dirty="0" smtClean="0"/>
              <a:t>		IEP measurable goals/objectives</a:t>
            </a:r>
          </a:p>
          <a:p>
            <a:pPr>
              <a:buNone/>
            </a:pPr>
            <a:r>
              <a:rPr lang="en-US" sz="2000" dirty="0" smtClean="0"/>
              <a:t>		Cumulative Progress reports based on IEP </a:t>
            </a:r>
          </a:p>
          <a:p>
            <a:pPr>
              <a:buNone/>
            </a:pPr>
            <a:r>
              <a:rPr lang="en-US" sz="2000" dirty="0" smtClean="0"/>
              <a:t>		Calendar of therapy sessions/times (</a:t>
            </a:r>
            <a:r>
              <a:rPr lang="en-US" sz="2000" dirty="0" err="1" smtClean="0"/>
              <a:t>Maxcapture</a:t>
            </a:r>
            <a:r>
              <a:rPr lang="en-US" sz="2000" dirty="0" smtClean="0"/>
              <a:t>)</a:t>
            </a:r>
          </a:p>
          <a:p>
            <a:pPr>
              <a:buNone/>
            </a:pPr>
            <a:r>
              <a:rPr lang="en-US" sz="2000" dirty="0" smtClean="0"/>
              <a:t>		Notes from each contact with student/team (</a:t>
            </a:r>
            <a:r>
              <a:rPr lang="en-US" sz="2000" dirty="0" err="1" smtClean="0"/>
              <a:t>Maxcapture</a:t>
            </a:r>
            <a:r>
              <a:rPr lang="en-US" sz="2000" dirty="0" smtClean="0"/>
              <a:t>)</a:t>
            </a:r>
          </a:p>
          <a:p>
            <a:pPr>
              <a:buNone/>
            </a:pPr>
            <a:r>
              <a:rPr lang="en-US" sz="2000" dirty="0" smtClean="0"/>
              <a:t>		Copy of trainings and signature pages </a:t>
            </a:r>
          </a:p>
          <a:p>
            <a:pPr>
              <a:buNone/>
            </a:pPr>
            <a:r>
              <a:rPr lang="en-US" sz="2000" dirty="0" smtClean="0"/>
              <a:t>		Extended School Year (ESY) regression form (as needed)</a:t>
            </a:r>
          </a:p>
          <a:p>
            <a:pPr>
              <a:buNone/>
            </a:pPr>
            <a:r>
              <a:rPr lang="en-US" sz="2000" dirty="0" smtClean="0"/>
              <a:t>		Medicaid Billing</a:t>
            </a:r>
            <a:endParaRPr lang="en-US" sz="2000" dirty="0"/>
          </a:p>
        </p:txBody>
      </p:sp>
      <p:sp>
        <p:nvSpPr>
          <p:cNvPr id="3" name="Title 2"/>
          <p:cNvSpPr>
            <a:spLocks noGrp="1"/>
          </p:cNvSpPr>
          <p:nvPr>
            <p:ph type="title"/>
          </p:nvPr>
        </p:nvSpPr>
        <p:spPr/>
        <p:txBody>
          <a:bodyPr/>
          <a:lstStyle/>
          <a:p>
            <a:r>
              <a:rPr lang="en-US" dirty="0" smtClean="0"/>
              <a:t>Audit Requirements</a:t>
            </a:r>
            <a:endParaRPr lang="en-US" dirty="0"/>
          </a:p>
        </p:txBody>
      </p:sp>
      <p:sp>
        <p:nvSpPr>
          <p:cNvPr id="4" name="Rectangle 3"/>
          <p:cNvSpPr/>
          <p:nvPr/>
        </p:nvSpPr>
        <p:spPr>
          <a:xfrm>
            <a:off x="990600" y="27432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90600" y="3048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990600" y="3429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990600" y="37338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990600" y="4038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990600" y="4419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990600" y="4724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990600" y="50292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990600" y="5334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9458" name="Picture 2" descr="C:\Documents and Settings\kelley.kohlsmcmillen\Local Settings\Temporary Internet Files\Content.IE5\LO2VULMN\Audit-stamp[1].bmp"/>
          <p:cNvPicPr>
            <a:picLocks noChangeAspect="1" noChangeArrowheads="1"/>
          </p:cNvPicPr>
          <p:nvPr/>
        </p:nvPicPr>
        <p:blipFill>
          <a:blip r:embed="rId2" cstate="print"/>
          <a:srcRect/>
          <a:stretch>
            <a:fillRect/>
          </a:stretch>
        </p:blipFill>
        <p:spPr bwMode="auto">
          <a:xfrm>
            <a:off x="7543800" y="3048000"/>
            <a:ext cx="1371600" cy="112441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fontScale="92500" lnSpcReduction="20000"/>
          </a:bodyPr>
          <a:lstStyle/>
          <a:p>
            <a:pPr marL="115888" indent="-6350">
              <a:buNone/>
            </a:pPr>
            <a:r>
              <a:rPr lang="en-US" sz="2000" dirty="0" smtClean="0"/>
              <a:t>Medicaid billing is an important part of therapy services for the school reimbursement.  It is important to complete makeup sessions within 120 days of missed session.  </a:t>
            </a:r>
          </a:p>
          <a:p>
            <a:pPr marL="115888" indent="-6350">
              <a:buNone/>
            </a:pPr>
            <a:endParaRPr lang="en-US" sz="2000" dirty="0" smtClean="0"/>
          </a:p>
          <a:p>
            <a:pPr marL="115888" indent="-6350">
              <a:buNone/>
            </a:pPr>
            <a:r>
              <a:rPr lang="en-US" sz="2000" dirty="0" smtClean="0"/>
              <a:t>		**You MAY NOT bill ahead</a:t>
            </a:r>
          </a:p>
          <a:p>
            <a:pPr marL="115888" indent="-6350">
              <a:buNone/>
            </a:pPr>
            <a:r>
              <a:rPr lang="en-US" sz="2000" dirty="0" smtClean="0"/>
              <a:t>		**You may bill for </a:t>
            </a:r>
            <a:r>
              <a:rPr lang="en-US" sz="2000" u="sng" dirty="0" smtClean="0"/>
              <a:t>documented MAKEUP </a:t>
            </a:r>
            <a:r>
              <a:rPr lang="en-US" sz="2000" dirty="0" smtClean="0"/>
              <a:t>sessions</a:t>
            </a:r>
          </a:p>
          <a:p>
            <a:pPr marL="115888" indent="-6350">
              <a:buNone/>
            </a:pPr>
            <a:r>
              <a:rPr lang="en-US" sz="2000" dirty="0" smtClean="0"/>
              <a:t>			11/5/14 MAKEUP SESSION DUE</a:t>
            </a:r>
          </a:p>
          <a:p>
            <a:pPr marL="115888" indent="-6350">
              <a:buNone/>
            </a:pPr>
            <a:r>
              <a:rPr lang="en-US" sz="2000" dirty="0" smtClean="0"/>
              <a:t>			12/8/14 MAKEUP SESSION for 11/5/14.</a:t>
            </a:r>
          </a:p>
          <a:p>
            <a:pPr marL="115888" indent="-6350">
              <a:buNone/>
            </a:pPr>
            <a:r>
              <a:rPr lang="en-US" sz="2000" dirty="0" smtClean="0"/>
              <a:t>		**Do not overbill.  Most schools have a block so this </a:t>
            </a:r>
          </a:p>
          <a:p>
            <a:pPr marL="115888" indent="-6350">
              <a:buNone/>
            </a:pPr>
            <a:r>
              <a:rPr lang="en-US" sz="2000" dirty="0" smtClean="0"/>
              <a:t>			cannot occur.</a:t>
            </a:r>
          </a:p>
          <a:p>
            <a:pPr marL="115888" indent="-6350">
              <a:buNone/>
            </a:pPr>
            <a:r>
              <a:rPr lang="en-US" sz="2000" dirty="0" smtClean="0"/>
              <a:t>		**Use SOAP note when documenting Medicaid billing to </a:t>
            </a:r>
          </a:p>
          <a:p>
            <a:pPr marL="115888" indent="-6350">
              <a:buNone/>
            </a:pPr>
            <a:r>
              <a:rPr lang="en-US" sz="2000" dirty="0" smtClean="0"/>
              <a:t>			reduce paperwork.</a:t>
            </a:r>
          </a:p>
          <a:p>
            <a:pPr marL="115888" indent="-6350">
              <a:buNone/>
            </a:pPr>
            <a:r>
              <a:rPr lang="en-US" sz="2000" dirty="0" smtClean="0"/>
              <a:t>		**Make a copy of the Medicaid at the end of the year for</a:t>
            </a:r>
          </a:p>
          <a:p>
            <a:pPr marL="115888" indent="-6350">
              <a:buNone/>
            </a:pPr>
            <a:r>
              <a:rPr lang="en-US" sz="2000" dirty="0" smtClean="0"/>
              <a:t>			your documentation.</a:t>
            </a:r>
          </a:p>
          <a:p>
            <a:pPr marL="115888" indent="-6350">
              <a:buNone/>
            </a:pPr>
            <a:r>
              <a:rPr lang="en-US" sz="2000" dirty="0" smtClean="0"/>
              <a:t>		**Document ALL contact with students/team, if possible.  </a:t>
            </a:r>
          </a:p>
          <a:p>
            <a:pPr marL="115888" indent="-6350">
              <a:buNone/>
            </a:pPr>
            <a:r>
              <a:rPr lang="en-US" sz="2000" dirty="0" smtClean="0"/>
              <a:t>			*Other- phone calls, paperwork</a:t>
            </a:r>
          </a:p>
          <a:p>
            <a:pPr marL="115888" indent="-6350">
              <a:buNone/>
            </a:pPr>
            <a:r>
              <a:rPr lang="en-US" sz="2000" dirty="0" smtClean="0"/>
              <a:t>			*Consult- training team members</a:t>
            </a:r>
          </a:p>
          <a:p>
            <a:pPr marL="115888" indent="-6350">
              <a:buNone/>
            </a:pPr>
            <a:r>
              <a:rPr lang="en-US" sz="2000" dirty="0" smtClean="0"/>
              <a:t>			*Collaboration- team meetings</a:t>
            </a:r>
            <a:endParaRPr lang="en-US" sz="2000" dirty="0"/>
          </a:p>
        </p:txBody>
      </p:sp>
      <p:sp>
        <p:nvSpPr>
          <p:cNvPr id="3" name="Title 2"/>
          <p:cNvSpPr>
            <a:spLocks noGrp="1"/>
          </p:cNvSpPr>
          <p:nvPr>
            <p:ph type="title"/>
          </p:nvPr>
        </p:nvSpPr>
        <p:spPr/>
        <p:txBody>
          <a:bodyPr/>
          <a:lstStyle/>
          <a:p>
            <a:r>
              <a:rPr lang="en-US" dirty="0" smtClean="0"/>
              <a:t>Medicaid Ready…</a:t>
            </a:r>
            <a:endParaRPr lang="en-US" dirty="0"/>
          </a:p>
        </p:txBody>
      </p:sp>
      <p:pic>
        <p:nvPicPr>
          <p:cNvPr id="20482" name="Picture 2" descr="C:\Documents and Settings\kelley.kohlsmcmillen\Local Settings\Temporary Internet Files\Content.IE5\AKCO2872\medicaid-pills_png_800x1000_q100[1].png"/>
          <p:cNvPicPr>
            <a:picLocks noChangeAspect="1" noChangeArrowheads="1"/>
          </p:cNvPicPr>
          <p:nvPr/>
        </p:nvPicPr>
        <p:blipFill>
          <a:blip r:embed="rId2" cstate="print"/>
          <a:srcRect/>
          <a:stretch>
            <a:fillRect/>
          </a:stretch>
        </p:blipFill>
        <p:spPr bwMode="auto">
          <a:xfrm>
            <a:off x="5791200" y="228600"/>
            <a:ext cx="1309688" cy="838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27000" indent="-17463">
              <a:buNone/>
            </a:pPr>
            <a:r>
              <a:rPr lang="en-US" i="1" dirty="0" smtClean="0"/>
              <a:t>It is important to have the right balance when it comes to documentation.  Too much and too little can be a problem.</a:t>
            </a:r>
          </a:p>
          <a:p>
            <a:pPr>
              <a:buNone/>
            </a:pPr>
            <a:r>
              <a:rPr lang="en-US" i="1" dirty="0" smtClean="0"/>
              <a:t> </a:t>
            </a:r>
            <a:r>
              <a:rPr lang="en-US" sz="1200" i="1" dirty="0" smtClean="0">
                <a:solidFill>
                  <a:srgbClr val="00B0F0"/>
                </a:solidFill>
              </a:rPr>
              <a:t>http://www.asha.org/SLP/Assessment-and-Evaluation-of-Speech-Language-Disorders-in-Schools/   </a:t>
            </a:r>
          </a:p>
          <a:p>
            <a:pPr>
              <a:buNone/>
            </a:pPr>
            <a:r>
              <a:rPr lang="en-US" i="1" dirty="0" smtClean="0"/>
              <a:t>	What to document:</a:t>
            </a:r>
          </a:p>
          <a:p>
            <a:pPr>
              <a:buNone/>
            </a:pPr>
            <a:r>
              <a:rPr lang="en-US" i="1" dirty="0" smtClean="0"/>
              <a:t>	</a:t>
            </a:r>
            <a:r>
              <a:rPr lang="en-US" sz="1000" i="1" dirty="0" smtClean="0"/>
              <a:t>	</a:t>
            </a:r>
            <a:r>
              <a:rPr lang="en-US" sz="2000" i="1" dirty="0" smtClean="0"/>
              <a:t>     Referrals (Screening/Evaluations/Permission to test)</a:t>
            </a:r>
          </a:p>
          <a:p>
            <a:pPr>
              <a:buNone/>
            </a:pPr>
            <a:r>
              <a:rPr lang="en-US" sz="2000" i="1" dirty="0" smtClean="0"/>
              <a:t>		     ANY contact with parents/teachers/students</a:t>
            </a:r>
          </a:p>
          <a:p>
            <a:pPr>
              <a:buNone/>
            </a:pPr>
            <a:r>
              <a:rPr lang="en-US" sz="2000" i="1" dirty="0" smtClean="0"/>
              <a:t>		     SOAP note for therapy sessions</a:t>
            </a:r>
          </a:p>
          <a:p>
            <a:pPr>
              <a:buNone/>
            </a:pPr>
            <a:r>
              <a:rPr lang="en-US" sz="2000" i="1" dirty="0" smtClean="0"/>
              <a:t>		     ANY trainings </a:t>
            </a:r>
            <a:endParaRPr lang="en-US" sz="2000" i="1" dirty="0"/>
          </a:p>
        </p:txBody>
      </p:sp>
      <p:sp>
        <p:nvSpPr>
          <p:cNvPr id="3" name="Title 2"/>
          <p:cNvSpPr>
            <a:spLocks noGrp="1"/>
          </p:cNvSpPr>
          <p:nvPr>
            <p:ph type="title"/>
          </p:nvPr>
        </p:nvSpPr>
        <p:spPr/>
        <p:txBody>
          <a:bodyPr>
            <a:normAutofit/>
          </a:bodyPr>
          <a:lstStyle/>
          <a:p>
            <a:r>
              <a:rPr lang="en-US" sz="3600" dirty="0" smtClean="0"/>
              <a:t>Documentation- What is required?</a:t>
            </a:r>
            <a:endParaRPr lang="en-US" sz="3600" dirty="0"/>
          </a:p>
        </p:txBody>
      </p:sp>
      <p:sp>
        <p:nvSpPr>
          <p:cNvPr id="4" name="Rectangle 3"/>
          <p:cNvSpPr/>
          <p:nvPr/>
        </p:nvSpPr>
        <p:spPr>
          <a:xfrm>
            <a:off x="1524000" y="3810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1524000" y="4191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1524000" y="4953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1524000" y="4572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50" name="Picture 2" descr="C:\Documents and Settings\kelley.kohlsmcmillen\Local Settings\Temporary Internet Files\Content.IE5\CSCMMIWI\Notes-flat[1].png"/>
          <p:cNvPicPr>
            <a:picLocks noChangeAspect="1" noChangeArrowheads="1"/>
          </p:cNvPicPr>
          <p:nvPr/>
        </p:nvPicPr>
        <p:blipFill>
          <a:blip r:embed="rId2" cstate="print"/>
          <a:srcRect/>
          <a:stretch>
            <a:fillRect/>
          </a:stretch>
        </p:blipFill>
        <p:spPr bwMode="auto">
          <a:xfrm rot="991658">
            <a:off x="6172200" y="4648200"/>
            <a:ext cx="1887538" cy="18875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15888" indent="-6350">
              <a:buNone/>
            </a:pPr>
            <a:r>
              <a:rPr lang="en-US" sz="2400" u="sng" dirty="0" smtClean="0"/>
              <a:t>Working files</a:t>
            </a:r>
            <a:r>
              <a:rPr lang="en-US" sz="2400" dirty="0" smtClean="0"/>
              <a:t> are for the </a:t>
            </a:r>
            <a:r>
              <a:rPr lang="en-US" sz="2400" i="1" dirty="0" smtClean="0"/>
              <a:t>current therapist</a:t>
            </a:r>
            <a:r>
              <a:rPr lang="en-US" sz="2400" dirty="0" smtClean="0"/>
              <a:t>.  Generally, any working files that are sent to the next school contain goals and a progress report.  </a:t>
            </a:r>
            <a:r>
              <a:rPr lang="en-US" sz="2400" u="sng" dirty="0" smtClean="0"/>
              <a:t>DO NOT SEND </a:t>
            </a:r>
            <a:r>
              <a:rPr lang="en-US" sz="2400" dirty="0" smtClean="0"/>
              <a:t>your notes of therapy or your treatment calendar.</a:t>
            </a:r>
          </a:p>
          <a:p>
            <a:pPr marL="115888" indent="-6350">
              <a:buNone/>
            </a:pPr>
            <a:endParaRPr lang="en-US" sz="2400" dirty="0" smtClean="0"/>
          </a:p>
          <a:p>
            <a:pPr marL="115888" indent="-6350">
              <a:buNone/>
            </a:pPr>
            <a:endParaRPr lang="en-US" sz="2400" dirty="0" smtClean="0"/>
          </a:p>
          <a:p>
            <a:pPr marL="115888" indent="-6350">
              <a:buNone/>
            </a:pPr>
            <a:r>
              <a:rPr lang="en-US" sz="2400" u="sng" dirty="0" smtClean="0"/>
              <a:t>Central files </a:t>
            </a:r>
            <a:r>
              <a:rPr lang="en-US" sz="2400" dirty="0" smtClean="0"/>
              <a:t>are for the required paperwork for Medicaid and the state.  Districts have different policies for paperwork.  Check each district with regards to protocols, end of the year checkout, and filing your reports.  Follow the procedures at each district and complete the specific forms required.  </a:t>
            </a:r>
            <a:endParaRPr lang="en-US" sz="2400" dirty="0"/>
          </a:p>
        </p:txBody>
      </p:sp>
      <p:sp>
        <p:nvSpPr>
          <p:cNvPr id="3" name="Title 2"/>
          <p:cNvSpPr>
            <a:spLocks noGrp="1"/>
          </p:cNvSpPr>
          <p:nvPr>
            <p:ph type="title"/>
          </p:nvPr>
        </p:nvSpPr>
        <p:spPr/>
        <p:txBody>
          <a:bodyPr/>
          <a:lstStyle/>
          <a:p>
            <a:r>
              <a:rPr lang="en-US" dirty="0" smtClean="0"/>
              <a:t>Working File vs. Central File</a:t>
            </a:r>
            <a:endParaRPr lang="en-US" dirty="0"/>
          </a:p>
        </p:txBody>
      </p:sp>
      <p:sp>
        <p:nvSpPr>
          <p:cNvPr id="21506" name="File"/>
          <p:cNvSpPr>
            <a:spLocks noEditPoints="1" noChangeArrowheads="1"/>
          </p:cNvSpPr>
          <p:nvPr/>
        </p:nvSpPr>
        <p:spPr bwMode="auto">
          <a:xfrm>
            <a:off x="7696200" y="457200"/>
            <a:ext cx="841375" cy="70961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20307984">
            <a:off x="455964" y="2384836"/>
            <a:ext cx="8229600" cy="1143000"/>
          </a:xfrm>
        </p:spPr>
        <p:txBody>
          <a:bodyPr>
            <a:noAutofit/>
          </a:bodyPr>
          <a:lstStyle/>
          <a:p>
            <a:r>
              <a:rPr lang="en-US" sz="6600" dirty="0" smtClean="0"/>
              <a:t>Documentation Efficiency</a:t>
            </a:r>
            <a:endParaRPr lang="en-US" sz="6600" dirty="0"/>
          </a:p>
        </p:txBody>
      </p:sp>
      <p:sp>
        <p:nvSpPr>
          <p:cNvPr id="4" name="TextBox 3"/>
          <p:cNvSpPr txBox="1"/>
          <p:nvPr/>
        </p:nvSpPr>
        <p:spPr>
          <a:xfrm>
            <a:off x="4572000" y="4572000"/>
            <a:ext cx="3427541" cy="369332"/>
          </a:xfrm>
          <a:prstGeom prst="rect">
            <a:avLst/>
          </a:prstGeom>
          <a:noFill/>
        </p:spPr>
        <p:txBody>
          <a:bodyPr wrap="none" rtlCol="0">
            <a:spAutoFit/>
          </a:bodyPr>
          <a:lstStyle/>
          <a:p>
            <a:r>
              <a:rPr lang="en-US" dirty="0" smtClean="0"/>
              <a:t>Work SMARTER… not harder!</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pPr marL="624078" indent="-514350">
              <a:buAutoNum type="arabicPeriod"/>
            </a:pPr>
            <a:r>
              <a:rPr lang="en-US" dirty="0" smtClean="0"/>
              <a:t>Boy Screening template</a:t>
            </a:r>
          </a:p>
          <a:p>
            <a:pPr marL="624078" indent="-514350">
              <a:buAutoNum type="arabicPeriod"/>
            </a:pPr>
            <a:r>
              <a:rPr lang="en-US" dirty="0" smtClean="0"/>
              <a:t>Girl Screening template</a:t>
            </a:r>
          </a:p>
          <a:p>
            <a:pPr marL="624078" indent="-514350">
              <a:buAutoNum type="arabicPeriod"/>
            </a:pPr>
            <a:r>
              <a:rPr lang="en-US" dirty="0" smtClean="0"/>
              <a:t>Boy Initial evaluation template</a:t>
            </a:r>
          </a:p>
          <a:p>
            <a:pPr marL="624078" indent="-514350">
              <a:buAutoNum type="arabicPeriod"/>
            </a:pPr>
            <a:r>
              <a:rPr lang="en-US" dirty="0" smtClean="0"/>
              <a:t>Girl Initial evaluation template</a:t>
            </a:r>
          </a:p>
          <a:p>
            <a:pPr marL="624078" indent="-514350">
              <a:buAutoNum type="arabicPeriod"/>
            </a:pPr>
            <a:r>
              <a:rPr lang="en-US" dirty="0" smtClean="0"/>
              <a:t>Boy Reevaluation template </a:t>
            </a:r>
            <a:r>
              <a:rPr lang="en-US" sz="1800" dirty="0" smtClean="0"/>
              <a:t>(can be exit report)</a:t>
            </a:r>
          </a:p>
          <a:p>
            <a:pPr marL="624078" indent="-514350">
              <a:buAutoNum type="arabicPeriod"/>
            </a:pPr>
            <a:r>
              <a:rPr lang="en-US" dirty="0" smtClean="0"/>
              <a:t>Girl Reevaluation template </a:t>
            </a:r>
            <a:r>
              <a:rPr lang="en-US" sz="1800" dirty="0" smtClean="0"/>
              <a:t>(can be exit report)  </a:t>
            </a:r>
            <a:endParaRPr lang="en-US" dirty="0" smtClean="0"/>
          </a:p>
          <a:p>
            <a:pPr marL="624078" indent="-514350">
              <a:buAutoNum type="arabicPeriod"/>
            </a:pPr>
            <a:r>
              <a:rPr lang="en-US" dirty="0" smtClean="0"/>
              <a:t>Cumulative Progress Report template </a:t>
            </a:r>
            <a:endParaRPr lang="en-US" sz="1800" dirty="0" smtClean="0"/>
          </a:p>
          <a:p>
            <a:pPr marL="624078" indent="-514350">
              <a:buNone/>
            </a:pPr>
            <a:r>
              <a:rPr lang="en-US" sz="1800" dirty="0" smtClean="0"/>
              <a:t>			-end of year summary statement</a:t>
            </a:r>
          </a:p>
          <a:p>
            <a:pPr marL="624078" indent="-514350">
              <a:buNone/>
            </a:pPr>
            <a:r>
              <a:rPr lang="en-US" sz="1800" dirty="0" smtClean="0"/>
              <a:t>			-transition recommendation statement</a:t>
            </a:r>
          </a:p>
          <a:p>
            <a:pPr marL="624078" indent="-514350">
              <a:buNone/>
            </a:pPr>
            <a:r>
              <a:rPr lang="en-US" sz="1800" dirty="0" smtClean="0"/>
              <a:t>			-Extended School Year (ESY) statement</a:t>
            </a:r>
          </a:p>
          <a:p>
            <a:pPr marL="624078" indent="-514350">
              <a:buNone/>
            </a:pPr>
            <a:r>
              <a:rPr lang="en-US" sz="1800" dirty="0" smtClean="0"/>
              <a:t>			-compensatory time statement</a:t>
            </a:r>
            <a:endParaRPr lang="en-US" dirty="0" smtClean="0"/>
          </a:p>
          <a:p>
            <a:pPr marL="624078" indent="-514350">
              <a:buAutoNum type="arabicPeriod"/>
            </a:pPr>
            <a:endParaRPr lang="en-US" dirty="0" smtClean="0"/>
          </a:p>
          <a:p>
            <a:pPr marL="624078" indent="-514350">
              <a:buAutoNum type="arabicPeriod"/>
            </a:pPr>
            <a:endParaRPr lang="en-US" sz="1800" dirty="0" smtClean="0"/>
          </a:p>
          <a:p>
            <a:pPr marL="624078" indent="-514350">
              <a:buAutoNum type="arabicPeriod"/>
            </a:pPr>
            <a:endParaRPr lang="en-US" dirty="0"/>
          </a:p>
        </p:txBody>
      </p:sp>
      <p:sp>
        <p:nvSpPr>
          <p:cNvPr id="3" name="Title 2"/>
          <p:cNvSpPr>
            <a:spLocks noGrp="1"/>
          </p:cNvSpPr>
          <p:nvPr>
            <p:ph type="title"/>
          </p:nvPr>
        </p:nvSpPr>
        <p:spPr/>
        <p:txBody>
          <a:bodyPr/>
          <a:lstStyle/>
          <a:p>
            <a:r>
              <a:rPr lang="en-US" dirty="0" smtClean="0"/>
              <a:t>Templates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15888" indent="-6350">
              <a:buNone/>
            </a:pPr>
            <a:r>
              <a:rPr lang="en-US" sz="2000" dirty="0" smtClean="0"/>
              <a:t>To decrease the amount of overall paperwork, it is effective to complete a SOAP note for each therapy session.  If time permits, putting the SOAP note directly into </a:t>
            </a:r>
            <a:r>
              <a:rPr lang="en-US" sz="2000" dirty="0" err="1" smtClean="0"/>
              <a:t>Maxcapture</a:t>
            </a:r>
            <a:r>
              <a:rPr lang="en-US" sz="2000" dirty="0" smtClean="0"/>
              <a:t> will eliminate an additional note in the working file.  </a:t>
            </a:r>
          </a:p>
          <a:p>
            <a:pPr marL="115888" indent="-6350">
              <a:buNone/>
            </a:pPr>
            <a:endParaRPr lang="en-US" sz="2000" dirty="0" smtClean="0"/>
          </a:p>
          <a:p>
            <a:pPr marL="115888" indent="-6350">
              <a:buNone/>
            </a:pPr>
            <a:r>
              <a:rPr lang="en-US" sz="2000" dirty="0" smtClean="0"/>
              <a:t>If time is not on your side, you can use a general form to document the most important information for </a:t>
            </a:r>
            <a:r>
              <a:rPr lang="en-US" sz="2000" dirty="0" err="1" smtClean="0"/>
              <a:t>Maxcapture</a:t>
            </a:r>
            <a:r>
              <a:rPr lang="en-US" sz="2000" dirty="0" smtClean="0"/>
              <a:t> entry.  Each therapist is different.  </a:t>
            </a:r>
            <a:r>
              <a:rPr lang="en-US" sz="2000" b="1" dirty="0" smtClean="0"/>
              <a:t>The goal of documentation is to look at it years later and be able to explain what the session was covering and how the student did.  </a:t>
            </a:r>
          </a:p>
          <a:p>
            <a:pPr marL="115888" indent="-6350">
              <a:buNone/>
            </a:pPr>
            <a:endParaRPr lang="en-US" sz="2000" dirty="0" smtClean="0"/>
          </a:p>
          <a:p>
            <a:pPr marL="115888" indent="-6350">
              <a:buNone/>
            </a:pPr>
            <a:r>
              <a:rPr lang="en-US" sz="2000" dirty="0" smtClean="0"/>
              <a:t>		S: (Subjective)</a:t>
            </a:r>
          </a:p>
          <a:p>
            <a:pPr marL="115888" indent="-6350">
              <a:buNone/>
            </a:pPr>
            <a:r>
              <a:rPr lang="en-US" sz="2000" dirty="0" smtClean="0"/>
              <a:t>		O: (Objective of session)</a:t>
            </a:r>
          </a:p>
          <a:p>
            <a:pPr marL="115888" indent="-6350">
              <a:buNone/>
            </a:pPr>
            <a:r>
              <a:rPr lang="en-US" sz="2000" dirty="0" smtClean="0"/>
              <a:t>		A: (Assessment of student at session)</a:t>
            </a:r>
          </a:p>
          <a:p>
            <a:pPr marL="115888" indent="-6350">
              <a:buNone/>
            </a:pPr>
            <a:r>
              <a:rPr lang="en-US" sz="2000" dirty="0" smtClean="0"/>
              <a:t>		P: (Plan of action for next session)</a:t>
            </a:r>
            <a:endParaRPr lang="en-US" sz="2000" dirty="0"/>
          </a:p>
        </p:txBody>
      </p:sp>
      <p:sp>
        <p:nvSpPr>
          <p:cNvPr id="3" name="Title 2"/>
          <p:cNvSpPr>
            <a:spLocks noGrp="1"/>
          </p:cNvSpPr>
          <p:nvPr>
            <p:ph type="title"/>
          </p:nvPr>
        </p:nvSpPr>
        <p:spPr/>
        <p:txBody>
          <a:bodyPr/>
          <a:lstStyle/>
          <a:p>
            <a:r>
              <a:rPr lang="en-US" dirty="0" smtClean="0"/>
              <a:t>SOAP Notes</a:t>
            </a:r>
            <a:endParaRPr lang="en-US" dirty="0"/>
          </a:p>
        </p:txBody>
      </p:sp>
      <p:pic>
        <p:nvPicPr>
          <p:cNvPr id="22532" name="Picture 4" descr="C:\Documents and Settings\kelley.kohlsmcmillen\Local Settings\Temporary Internet Files\Content.IE5\XZSWF4LW\notetaking[1].gif"/>
          <p:cNvPicPr>
            <a:picLocks noChangeAspect="1" noChangeArrowheads="1"/>
          </p:cNvPicPr>
          <p:nvPr/>
        </p:nvPicPr>
        <p:blipFill>
          <a:blip r:embed="rId2" cstate="print"/>
          <a:srcRect/>
          <a:stretch>
            <a:fillRect/>
          </a:stretch>
        </p:blipFill>
        <p:spPr bwMode="auto">
          <a:xfrm>
            <a:off x="6172200" y="4114800"/>
            <a:ext cx="2139988" cy="12763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dirty="0" smtClean="0"/>
              <a:t>Goal:  Expressive language, receptive language</a:t>
            </a:r>
          </a:p>
          <a:p>
            <a:pPr>
              <a:buNone/>
            </a:pPr>
            <a:endParaRPr lang="en-US" dirty="0" smtClean="0"/>
          </a:p>
          <a:p>
            <a:pPr>
              <a:buNone/>
            </a:pPr>
            <a:r>
              <a:rPr lang="en-US" dirty="0" smtClean="0"/>
              <a:t>S: no behaviors, arrived independently</a:t>
            </a:r>
          </a:p>
          <a:p>
            <a:pPr>
              <a:buNone/>
            </a:pPr>
            <a:endParaRPr lang="en-US" dirty="0" smtClean="0"/>
          </a:p>
          <a:p>
            <a:pPr>
              <a:buNone/>
            </a:pPr>
            <a:r>
              <a:rPr lang="en-US" dirty="0" smtClean="0"/>
              <a:t>O: OUTBURST, problem solving, vocabulary, peer interactions, turn taking, categories</a:t>
            </a:r>
          </a:p>
          <a:p>
            <a:pPr>
              <a:buNone/>
            </a:pPr>
            <a:endParaRPr lang="en-US" dirty="0" smtClean="0"/>
          </a:p>
          <a:p>
            <a:pPr>
              <a:buNone/>
            </a:pPr>
            <a:r>
              <a:rPr lang="en-US" dirty="0" smtClean="0"/>
              <a:t>A: Johnny required additional time and over 5 cues per turn.  He did well with cues and answered over 50% of the items.  Turn taking required minimal reminders.  Peer interactions were good.  </a:t>
            </a:r>
          </a:p>
          <a:p>
            <a:pPr>
              <a:buNone/>
            </a:pPr>
            <a:endParaRPr lang="en-US" dirty="0" smtClean="0"/>
          </a:p>
          <a:p>
            <a:pPr>
              <a:buNone/>
            </a:pPr>
            <a:r>
              <a:rPr lang="en-US" dirty="0" smtClean="0"/>
              <a:t>P:  Continue this activity and goal.</a:t>
            </a:r>
          </a:p>
        </p:txBody>
      </p:sp>
      <p:sp>
        <p:nvSpPr>
          <p:cNvPr id="3" name="Title 2"/>
          <p:cNvSpPr>
            <a:spLocks noGrp="1"/>
          </p:cNvSpPr>
          <p:nvPr>
            <p:ph type="title"/>
          </p:nvPr>
        </p:nvSpPr>
        <p:spPr/>
        <p:txBody>
          <a:bodyPr>
            <a:normAutofit/>
          </a:bodyPr>
          <a:lstStyle/>
          <a:p>
            <a:r>
              <a:rPr lang="en-US" dirty="0" err="1" smtClean="0"/>
              <a:t>Maxcapture</a:t>
            </a:r>
            <a:r>
              <a:rPr lang="en-US" dirty="0" smtClean="0"/>
              <a:t> &amp; SOAP note </a:t>
            </a:r>
            <a:r>
              <a:rPr lang="en-US" sz="2000" dirty="0" smtClean="0"/>
              <a:t>(example)</a:t>
            </a:r>
            <a:endParaRPr lang="en-US" sz="2000" dirty="0"/>
          </a:p>
        </p:txBody>
      </p:sp>
      <p:pic>
        <p:nvPicPr>
          <p:cNvPr id="23554" name="Picture 2" descr="C:\Program Files\Microsoft Office\MEDIA\CAGCAT10\j0205582.wmf"/>
          <p:cNvPicPr>
            <a:picLocks noChangeAspect="1" noChangeArrowheads="1"/>
          </p:cNvPicPr>
          <p:nvPr/>
        </p:nvPicPr>
        <p:blipFill>
          <a:blip r:embed="rId2" cstate="print"/>
          <a:srcRect/>
          <a:stretch>
            <a:fillRect/>
          </a:stretch>
        </p:blipFill>
        <p:spPr bwMode="auto">
          <a:xfrm>
            <a:off x="6858000" y="5257800"/>
            <a:ext cx="989012" cy="9077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hlinkClick r:id="rId2" action="ppaction://hlinkfile"/>
              </a:rPr>
              <a:t>Medicaid </a:t>
            </a:r>
            <a:r>
              <a:rPr lang="en-US" dirty="0" err="1" smtClean="0">
                <a:hlinkClick r:id="rId2" action="ppaction://hlinkfile"/>
              </a:rPr>
              <a:t>Tx</a:t>
            </a:r>
            <a:r>
              <a:rPr lang="en-US" dirty="0" smtClean="0">
                <a:hlinkClick r:id="rId2" action="ppaction://hlinkfile"/>
              </a:rPr>
              <a:t> Log.doc</a:t>
            </a:r>
            <a:endParaRPr lang="en-US" dirty="0" smtClean="0"/>
          </a:p>
          <a:p>
            <a:pPr>
              <a:buNone/>
            </a:pPr>
            <a:r>
              <a:rPr lang="en-US" dirty="0" smtClean="0">
                <a:hlinkClick r:id="rId3" action="ppaction://hlinkfile"/>
              </a:rPr>
              <a:t>Medicaid </a:t>
            </a:r>
            <a:r>
              <a:rPr lang="en-US" dirty="0" err="1" smtClean="0">
                <a:hlinkClick r:id="rId3" action="ppaction://hlinkfile"/>
              </a:rPr>
              <a:t>Tx</a:t>
            </a:r>
            <a:r>
              <a:rPr lang="en-US" dirty="0" smtClean="0">
                <a:hlinkClick r:id="rId3" action="ppaction://hlinkfile"/>
              </a:rPr>
              <a:t> Log 2.doc</a:t>
            </a:r>
            <a:endParaRPr lang="en-US" dirty="0" smtClean="0"/>
          </a:p>
          <a:p>
            <a:pPr>
              <a:buNone/>
            </a:pPr>
            <a:r>
              <a:rPr lang="en-US" dirty="0" smtClean="0">
                <a:hlinkClick r:id="rId4" action="ppaction://hlinkfile"/>
              </a:rPr>
              <a:t>THERAPY LOG.doc</a:t>
            </a:r>
            <a:endParaRPr lang="en-US" dirty="0" smtClean="0"/>
          </a:p>
          <a:p>
            <a:pPr>
              <a:buNone/>
            </a:pPr>
            <a:r>
              <a:rPr lang="en-US" dirty="0" smtClean="0">
                <a:hlinkClick r:id="rId5" action="ppaction://hlinkfile"/>
              </a:rPr>
              <a:t>THERAPY LOG Base10.doc</a:t>
            </a:r>
            <a:endParaRPr lang="en-US" dirty="0" smtClean="0"/>
          </a:p>
          <a:p>
            <a:pPr>
              <a:buNone/>
            </a:pPr>
            <a:r>
              <a:rPr lang="en-US" dirty="0" smtClean="0">
                <a:hlinkClick r:id="rId6" action="ppaction://hlinkfile"/>
              </a:rPr>
              <a:t>Therapy Log11.doc</a:t>
            </a:r>
            <a:endParaRPr lang="en-US" dirty="0"/>
          </a:p>
        </p:txBody>
      </p:sp>
      <p:sp>
        <p:nvSpPr>
          <p:cNvPr id="3" name="Title 2"/>
          <p:cNvSpPr>
            <a:spLocks noGrp="1"/>
          </p:cNvSpPr>
          <p:nvPr>
            <p:ph type="title"/>
          </p:nvPr>
        </p:nvSpPr>
        <p:spPr/>
        <p:txBody>
          <a:bodyPr/>
          <a:lstStyle/>
          <a:p>
            <a:r>
              <a:rPr lang="en-US" dirty="0" smtClean="0"/>
              <a:t>Sample Note Forms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33800" y="5791200"/>
            <a:ext cx="48006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457200" y="1143000"/>
            <a:ext cx="8305800" cy="5334000"/>
          </a:xfrm>
        </p:spPr>
        <p:txBody>
          <a:bodyPr>
            <a:normAutofit fontScale="70000" lnSpcReduction="20000"/>
          </a:bodyPr>
          <a:lstStyle/>
          <a:p>
            <a:pPr>
              <a:buNone/>
            </a:pPr>
            <a:r>
              <a:rPr lang="en-US" dirty="0" smtClean="0"/>
              <a:t>		</a:t>
            </a:r>
          </a:p>
          <a:p>
            <a:pPr>
              <a:buNone/>
            </a:pPr>
            <a:r>
              <a:rPr lang="en-US" dirty="0" smtClean="0"/>
              <a:t>           </a:t>
            </a:r>
            <a:r>
              <a:rPr lang="en-US" sz="2900" dirty="0" smtClean="0"/>
              <a:t>Avoid excessive emails</a:t>
            </a:r>
          </a:p>
          <a:p>
            <a:pPr>
              <a:buNone/>
            </a:pPr>
            <a:r>
              <a:rPr lang="en-US" sz="2900" dirty="0" smtClean="0"/>
              <a:t>		Avoid documenting personal stories in notes</a:t>
            </a:r>
          </a:p>
          <a:p>
            <a:pPr>
              <a:buNone/>
            </a:pPr>
            <a:r>
              <a:rPr lang="en-US" sz="2900" dirty="0" smtClean="0"/>
              <a:t>		Avoid texting information regarding  students</a:t>
            </a:r>
          </a:p>
          <a:p>
            <a:pPr marL="1092200" indent="-982663">
              <a:buNone/>
            </a:pPr>
            <a:r>
              <a:rPr lang="en-US" sz="2900" dirty="0" smtClean="0"/>
              <a:t>          Avoid any documentation beyond the IEP goals and objectives</a:t>
            </a:r>
          </a:p>
          <a:p>
            <a:pPr>
              <a:buNone/>
            </a:pPr>
            <a:endParaRPr lang="en-US" dirty="0" smtClean="0"/>
          </a:p>
          <a:p>
            <a:pPr>
              <a:buNone/>
            </a:pPr>
            <a:r>
              <a:rPr lang="en-US" sz="4000" dirty="0" smtClean="0"/>
              <a:t>WHY??? </a:t>
            </a:r>
          </a:p>
          <a:p>
            <a:pPr>
              <a:buNone/>
            </a:pPr>
            <a:r>
              <a:rPr lang="en-US" dirty="0" smtClean="0"/>
              <a:t>	</a:t>
            </a:r>
            <a:r>
              <a:rPr lang="en-US" i="1" dirty="0" smtClean="0"/>
              <a:t> E-mail is considered part of the student record if it is placed in the student record. E-mail, text messages, and other electronic communications can be subpoenaed regardless of whether they are part of the student record. Fax confirmations and postal receipts would be considered appropriate to be included in the student file. All content with personally identifiable information (PII) is considered part of the student record, so if the student's name is in the e-mail, it is assumed to be part of FERPA. Be judicious with e-mail and limit information shared regarding students.  (ASHA.org)</a:t>
            </a:r>
            <a:endParaRPr lang="en-US" i="1" dirty="0"/>
          </a:p>
        </p:txBody>
      </p:sp>
      <p:sp>
        <p:nvSpPr>
          <p:cNvPr id="3" name="Title 2"/>
          <p:cNvSpPr>
            <a:spLocks noGrp="1"/>
          </p:cNvSpPr>
          <p:nvPr>
            <p:ph type="title"/>
          </p:nvPr>
        </p:nvSpPr>
        <p:spPr>
          <a:xfrm>
            <a:off x="457200" y="274638"/>
            <a:ext cx="8229600" cy="792162"/>
          </a:xfrm>
        </p:spPr>
        <p:txBody>
          <a:bodyPr>
            <a:normAutofit/>
          </a:bodyPr>
          <a:lstStyle/>
          <a:p>
            <a:r>
              <a:rPr lang="en-US" sz="3600" dirty="0" smtClean="0"/>
              <a:t>What documentation should I avoid?</a:t>
            </a:r>
            <a:endParaRPr lang="en-US" sz="3600" dirty="0"/>
          </a:p>
        </p:txBody>
      </p:sp>
      <p:sp>
        <p:nvSpPr>
          <p:cNvPr id="7" name="Rectangle 6"/>
          <p:cNvSpPr/>
          <p:nvPr/>
        </p:nvSpPr>
        <p:spPr>
          <a:xfrm>
            <a:off x="1066800" y="14478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1066800" y="2057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066800" y="1752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1066800" y="22860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4" name="Picture 2" descr="C:\Documents and Settings\kelley.kohlsmcmillen\Local Settings\Temporary Internet Files\Content.IE5\LO2VULMN\why[1].jpg"/>
          <p:cNvPicPr>
            <a:picLocks noChangeAspect="1" noChangeArrowheads="1"/>
          </p:cNvPicPr>
          <p:nvPr/>
        </p:nvPicPr>
        <p:blipFill>
          <a:blip r:embed="rId2" cstate="print"/>
          <a:srcRect/>
          <a:stretch>
            <a:fillRect/>
          </a:stretch>
        </p:blipFill>
        <p:spPr bwMode="auto">
          <a:xfrm>
            <a:off x="7239000" y="1143000"/>
            <a:ext cx="1280101" cy="850900"/>
          </a:xfrm>
          <a:prstGeom prst="rect">
            <a:avLst/>
          </a:prstGeom>
          <a:noFill/>
        </p:spPr>
      </p:pic>
      <p:sp>
        <p:nvSpPr>
          <p:cNvPr id="11" name="TextBox 10"/>
          <p:cNvSpPr txBox="1"/>
          <p:nvPr/>
        </p:nvSpPr>
        <p:spPr>
          <a:xfrm>
            <a:off x="3733800" y="5791200"/>
            <a:ext cx="4852610" cy="646331"/>
          </a:xfrm>
          <a:prstGeom prst="rect">
            <a:avLst/>
          </a:prstGeom>
          <a:noFill/>
        </p:spPr>
        <p:txBody>
          <a:bodyPr wrap="none" rtlCol="0">
            <a:spAutoFit/>
          </a:bodyPr>
          <a:lstStyle/>
          <a:p>
            <a:r>
              <a:rPr lang="en-US" sz="1200" dirty="0" smtClean="0"/>
              <a:t>This type of documentation MAY be </a:t>
            </a:r>
            <a:r>
              <a:rPr lang="en-US" sz="1200" dirty="0" smtClean="0"/>
              <a:t>needed when </a:t>
            </a:r>
            <a:r>
              <a:rPr lang="en-US" sz="1200" dirty="0" smtClean="0"/>
              <a:t>dealing with</a:t>
            </a:r>
          </a:p>
          <a:p>
            <a:r>
              <a:rPr lang="en-US" sz="1200" dirty="0" smtClean="0"/>
              <a:t>a mediated agreement or Due Process situation.  This assures</a:t>
            </a:r>
          </a:p>
          <a:p>
            <a:r>
              <a:rPr lang="en-US" sz="1200" dirty="0" smtClean="0"/>
              <a:t>clarity and decreases miscommunication.  </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999213">
            <a:off x="732901" y="2243914"/>
            <a:ext cx="8229600" cy="1143000"/>
          </a:xfrm>
        </p:spPr>
        <p:txBody>
          <a:bodyPr>
            <a:noAutofit/>
          </a:bodyPr>
          <a:lstStyle/>
          <a:p>
            <a:r>
              <a:rPr lang="en-US" sz="9600" dirty="0" smtClean="0"/>
              <a:t>REFERRALS</a:t>
            </a:r>
            <a:endParaRPr lang="en-US" sz="9600" dirty="0"/>
          </a:p>
        </p:txBody>
      </p:sp>
      <p:sp>
        <p:nvSpPr>
          <p:cNvPr id="4" name="TextBox 3"/>
          <p:cNvSpPr txBox="1"/>
          <p:nvPr/>
        </p:nvSpPr>
        <p:spPr>
          <a:xfrm>
            <a:off x="4267200" y="4267200"/>
            <a:ext cx="2263761" cy="1200329"/>
          </a:xfrm>
          <a:prstGeom prst="rect">
            <a:avLst/>
          </a:prstGeom>
          <a:noFill/>
        </p:spPr>
        <p:txBody>
          <a:bodyPr wrap="none" rtlCol="0">
            <a:spAutoFit/>
          </a:bodyPr>
          <a:lstStyle/>
          <a:p>
            <a:r>
              <a:rPr lang="en-US" dirty="0" smtClean="0"/>
              <a:t>*Screenings</a:t>
            </a:r>
          </a:p>
          <a:p>
            <a:r>
              <a:rPr lang="en-US" dirty="0" smtClean="0"/>
              <a:t>*Initial evaluations</a:t>
            </a:r>
          </a:p>
          <a:p>
            <a:r>
              <a:rPr lang="en-US" dirty="0" smtClean="0"/>
              <a:t>*REEDs</a:t>
            </a:r>
          </a:p>
          <a:p>
            <a:r>
              <a:rPr lang="en-US" dirty="0" smtClean="0"/>
              <a:t>*Reevaluations</a:t>
            </a:r>
            <a:endParaRPr lang="en-US" dirty="0"/>
          </a:p>
        </p:txBody>
      </p:sp>
      <p:pic>
        <p:nvPicPr>
          <p:cNvPr id="4098" name="Picture 2" descr="C:\Documents and Settings\kelley.kohlsmcmillen\Local Settings\Temporary Internet Files\Content.IE5\CSCMMIWI\large-Checklist-icon-0-4201[1].gif"/>
          <p:cNvPicPr>
            <a:picLocks noChangeAspect="1" noChangeArrowheads="1"/>
          </p:cNvPicPr>
          <p:nvPr/>
        </p:nvPicPr>
        <p:blipFill>
          <a:blip r:embed="rId2" cstate="print"/>
          <a:srcRect/>
          <a:stretch>
            <a:fillRect/>
          </a:stretch>
        </p:blipFill>
        <p:spPr bwMode="auto">
          <a:xfrm>
            <a:off x="914400" y="685800"/>
            <a:ext cx="2160587" cy="216059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Do I need permission?</a:t>
            </a:r>
          </a:p>
          <a:p>
            <a:pPr>
              <a:buNone/>
            </a:pPr>
            <a:endParaRPr lang="en-US" dirty="0" smtClean="0"/>
          </a:p>
          <a:p>
            <a:pPr>
              <a:buNone/>
            </a:pPr>
            <a:r>
              <a:rPr lang="en-US" dirty="0" smtClean="0"/>
              <a:t>	It is HIGHLY debated, so </a:t>
            </a:r>
            <a:r>
              <a:rPr lang="en-US" b="1" u="sng" dirty="0" smtClean="0"/>
              <a:t>YES</a:t>
            </a:r>
            <a:r>
              <a:rPr lang="en-US" dirty="0" smtClean="0"/>
              <a:t>!  It is better to be safe and offer full disclosure to the parent before any screening occurs.  </a:t>
            </a:r>
          </a:p>
          <a:p>
            <a:pPr>
              <a:buNone/>
            </a:pPr>
            <a:endParaRPr lang="en-US" dirty="0" smtClean="0"/>
          </a:p>
          <a:p>
            <a:pPr>
              <a:buNone/>
            </a:pPr>
            <a:r>
              <a:rPr lang="en-US" sz="1800" dirty="0" smtClean="0"/>
              <a:t>Basic permission form:  </a:t>
            </a:r>
            <a:r>
              <a:rPr lang="en-US" sz="1800" dirty="0" smtClean="0">
                <a:hlinkClick r:id="rId2" action="ppaction://hlinkfile"/>
              </a:rPr>
              <a:t>CES Training 2015\Parent Permission to Screen Speech Language.doc</a:t>
            </a:r>
            <a:endParaRPr lang="en-US" sz="1600" dirty="0"/>
          </a:p>
        </p:txBody>
      </p:sp>
      <p:sp>
        <p:nvSpPr>
          <p:cNvPr id="3" name="Title 2"/>
          <p:cNvSpPr>
            <a:spLocks noGrp="1"/>
          </p:cNvSpPr>
          <p:nvPr>
            <p:ph type="title"/>
          </p:nvPr>
        </p:nvSpPr>
        <p:spPr/>
        <p:txBody>
          <a:bodyPr/>
          <a:lstStyle/>
          <a:p>
            <a:r>
              <a:rPr lang="en-US" dirty="0" smtClean="0"/>
              <a:t>Screenings</a:t>
            </a:r>
            <a:endParaRPr lang="en-US" dirty="0"/>
          </a:p>
        </p:txBody>
      </p:sp>
      <p:pic>
        <p:nvPicPr>
          <p:cNvPr id="5122" name="Picture 2" descr="C:\Documents and Settings\kelley.kohlsmcmillen\Local Settings\Temporary Internet Files\Content.IE5\XZSWF4LW\evaluate475w[1].jpg"/>
          <p:cNvPicPr>
            <a:picLocks noChangeAspect="1" noChangeArrowheads="1"/>
          </p:cNvPicPr>
          <p:nvPr/>
        </p:nvPicPr>
        <p:blipFill>
          <a:blip r:embed="rId3" cstate="print"/>
          <a:srcRect/>
          <a:stretch>
            <a:fillRect/>
          </a:stretch>
        </p:blipFill>
        <p:spPr bwMode="auto">
          <a:xfrm>
            <a:off x="5562600" y="4800600"/>
            <a:ext cx="2173124" cy="13700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05800" cy="4525963"/>
          </a:xfrm>
        </p:spPr>
        <p:txBody>
          <a:bodyPr/>
          <a:lstStyle/>
          <a:p>
            <a:pPr lvl="1">
              <a:buNone/>
            </a:pPr>
            <a:r>
              <a:rPr lang="en-US" dirty="0" smtClean="0"/>
              <a:t>    Initial referral based on school procedure</a:t>
            </a:r>
          </a:p>
          <a:p>
            <a:pPr lvl="1">
              <a:buNone/>
            </a:pPr>
            <a:r>
              <a:rPr lang="en-US" dirty="0" smtClean="0"/>
              <a:t>			* SAT (Student Assistance Team)</a:t>
            </a:r>
          </a:p>
          <a:p>
            <a:pPr lvl="1">
              <a:buNone/>
            </a:pPr>
            <a:r>
              <a:rPr lang="en-US" dirty="0" smtClean="0"/>
              <a:t>			* Diagnostician</a:t>
            </a:r>
          </a:p>
          <a:p>
            <a:pPr lvl="1">
              <a:buNone/>
            </a:pPr>
            <a:r>
              <a:rPr lang="en-US" dirty="0" smtClean="0"/>
              <a:t>			* Mediated Agreement/Due Process Hearing</a:t>
            </a:r>
          </a:p>
          <a:p>
            <a:pPr lvl="1">
              <a:buNone/>
            </a:pPr>
            <a:r>
              <a:rPr lang="en-US" dirty="0" smtClean="0"/>
              <a:t>			* Parent request</a:t>
            </a:r>
          </a:p>
          <a:p>
            <a:pPr lvl="1">
              <a:buNone/>
            </a:pPr>
            <a:r>
              <a:rPr lang="en-US" dirty="0" smtClean="0"/>
              <a:t>    </a:t>
            </a:r>
            <a:r>
              <a:rPr lang="en-US" u="sng" dirty="0" smtClean="0"/>
              <a:t>PARENT PERMISSION (keep a copy)!!</a:t>
            </a:r>
          </a:p>
          <a:p>
            <a:pPr lvl="1">
              <a:buNone/>
            </a:pPr>
            <a:r>
              <a:rPr lang="en-US" dirty="0" smtClean="0"/>
              <a:t>    Hearing screening</a:t>
            </a:r>
          </a:p>
          <a:p>
            <a:pPr lvl="1">
              <a:buNone/>
            </a:pPr>
            <a:r>
              <a:rPr lang="en-US" dirty="0" smtClean="0"/>
              <a:t>    Vision screening</a:t>
            </a:r>
          </a:p>
          <a:p>
            <a:pPr lvl="1">
              <a:buNone/>
            </a:pPr>
            <a:r>
              <a:rPr lang="en-US" dirty="0" smtClean="0"/>
              <a:t>    Case History</a:t>
            </a:r>
          </a:p>
          <a:p>
            <a:pPr lvl="1">
              <a:buNone/>
            </a:pPr>
            <a:r>
              <a:rPr lang="en-US" dirty="0" smtClean="0"/>
              <a:t>    Interviews with concerned parties </a:t>
            </a:r>
          </a:p>
          <a:p>
            <a:pPr lvl="1">
              <a:buNone/>
            </a:pPr>
            <a:r>
              <a:rPr lang="en-US" dirty="0" smtClean="0"/>
              <a:t>    Formal/Informal testing, as appropriate</a:t>
            </a:r>
            <a:endParaRPr lang="en-US" dirty="0"/>
          </a:p>
        </p:txBody>
      </p:sp>
      <p:sp>
        <p:nvSpPr>
          <p:cNvPr id="3" name="Title 2"/>
          <p:cNvSpPr>
            <a:spLocks noGrp="1"/>
          </p:cNvSpPr>
          <p:nvPr>
            <p:ph type="title"/>
          </p:nvPr>
        </p:nvSpPr>
        <p:spPr/>
        <p:txBody>
          <a:bodyPr>
            <a:normAutofit/>
          </a:bodyPr>
          <a:lstStyle/>
          <a:p>
            <a:r>
              <a:rPr lang="en-US" sz="3600" dirty="0" smtClean="0"/>
              <a:t>Initial Evaluations…</a:t>
            </a:r>
            <a:r>
              <a:rPr lang="en-US" sz="2800" i="1" dirty="0" smtClean="0"/>
              <a:t>(refer if not qualified)</a:t>
            </a:r>
            <a:endParaRPr lang="en-US" sz="2800" i="1" dirty="0"/>
          </a:p>
        </p:txBody>
      </p:sp>
      <p:sp>
        <p:nvSpPr>
          <p:cNvPr id="4" name="Rectangle 3"/>
          <p:cNvSpPr/>
          <p:nvPr/>
        </p:nvSpPr>
        <p:spPr>
          <a:xfrm>
            <a:off x="914400" y="12954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914400" y="5181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914400" y="3276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914400" y="3657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914400" y="4038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914400" y="4419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914400" y="4800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2057400" y="5562600"/>
            <a:ext cx="67056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2057400" y="5562600"/>
            <a:ext cx="6611105" cy="923330"/>
          </a:xfrm>
          <a:prstGeom prst="rect">
            <a:avLst/>
          </a:prstGeom>
          <a:noFill/>
        </p:spPr>
        <p:txBody>
          <a:bodyPr wrap="square" rtlCol="0">
            <a:spAutoFit/>
          </a:bodyPr>
          <a:lstStyle/>
          <a:p>
            <a:r>
              <a:rPr lang="en-US" i="1" dirty="0" smtClean="0"/>
              <a:t>***Evaluations can take place over multiple sessions,</a:t>
            </a:r>
          </a:p>
          <a:p>
            <a:r>
              <a:rPr lang="en-US" i="1" dirty="0" smtClean="0"/>
              <a:t>However, you can only bill the initial session to Medicaid.</a:t>
            </a:r>
          </a:p>
          <a:p>
            <a:r>
              <a:rPr lang="en-US" i="1" dirty="0" smtClean="0"/>
              <a:t>The additional sessions you would document as “Other”.</a:t>
            </a:r>
            <a:endParaRPr lang="en-US" i="1" dirty="0"/>
          </a:p>
        </p:txBody>
      </p:sp>
      <p:pic>
        <p:nvPicPr>
          <p:cNvPr id="6146" name="Picture 2" descr="C:\Documents and Settings\kelley.kohlsmcmillen\Local Settings\Temporary Internet Files\Content.IE5\CSCMMIWI\Start-Kristiansand[1].png"/>
          <p:cNvPicPr>
            <a:picLocks noChangeAspect="1" noChangeArrowheads="1"/>
          </p:cNvPicPr>
          <p:nvPr/>
        </p:nvPicPr>
        <p:blipFill>
          <a:blip r:embed="rId2" cstate="print"/>
          <a:srcRect/>
          <a:stretch>
            <a:fillRect/>
          </a:stretch>
        </p:blipFill>
        <p:spPr bwMode="auto">
          <a:xfrm>
            <a:off x="6629400" y="3429000"/>
            <a:ext cx="2067442" cy="1333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4648200"/>
            <a:ext cx="7010400" cy="16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228600" y="1371600"/>
            <a:ext cx="8686800" cy="4953000"/>
          </a:xfrm>
        </p:spPr>
        <p:txBody>
          <a:bodyPr>
            <a:normAutofit fontScale="92500" lnSpcReduction="20000"/>
          </a:bodyPr>
          <a:lstStyle/>
          <a:p>
            <a:pPr marL="127000" indent="-17463">
              <a:buNone/>
            </a:pPr>
            <a:r>
              <a:rPr lang="en-US" dirty="0" smtClean="0"/>
              <a:t>After the testing is completed, determine if there are any referrals that might need to be considered.  Follow school district procedures.</a:t>
            </a:r>
          </a:p>
          <a:p>
            <a:pPr>
              <a:buNone/>
            </a:pPr>
            <a:r>
              <a:rPr lang="en-US" dirty="0" smtClean="0"/>
              <a:t>		     </a:t>
            </a:r>
          </a:p>
          <a:p>
            <a:pPr>
              <a:buNone/>
            </a:pPr>
            <a:r>
              <a:rPr lang="en-US" dirty="0" smtClean="0"/>
              <a:t>		Prepare report</a:t>
            </a:r>
          </a:p>
          <a:p>
            <a:pPr>
              <a:buNone/>
            </a:pPr>
            <a:r>
              <a:rPr lang="en-US" sz="1400" dirty="0" smtClean="0"/>
              <a:t>                </a:t>
            </a:r>
            <a:r>
              <a:rPr lang="en-US" sz="1400" dirty="0" smtClean="0">
                <a:hlinkClick r:id="rId2" action="ppaction://hlinkfile"/>
              </a:rPr>
              <a:t>CES Training 2015\Initial template speech </a:t>
            </a:r>
            <a:r>
              <a:rPr lang="en-US" sz="1400" dirty="0" err="1" smtClean="0">
                <a:hlinkClick r:id="rId2" action="ppaction://hlinkfile"/>
              </a:rPr>
              <a:t>artic</a:t>
            </a:r>
            <a:r>
              <a:rPr lang="en-US" sz="1400" dirty="0" smtClean="0">
                <a:hlinkClick r:id="rId2" action="ppaction://hlinkfile"/>
              </a:rPr>
              <a:t> voice fluency.doc</a:t>
            </a:r>
            <a:endParaRPr lang="en-US" sz="1400" dirty="0" smtClean="0"/>
          </a:p>
          <a:p>
            <a:pPr>
              <a:buNone/>
            </a:pPr>
            <a:r>
              <a:rPr lang="en-US" dirty="0" smtClean="0"/>
              <a:t>		Wait for Eligibility Determination Team meeting 	</a:t>
            </a:r>
            <a:r>
              <a:rPr lang="en-US" sz="2400" dirty="0" smtClean="0"/>
              <a:t>(EDT)</a:t>
            </a:r>
          </a:p>
          <a:p>
            <a:pPr>
              <a:buNone/>
            </a:pPr>
            <a:r>
              <a:rPr lang="en-US" dirty="0" smtClean="0"/>
              <a:t>		</a:t>
            </a:r>
            <a:endParaRPr lang="en-US" sz="1200" dirty="0" smtClean="0"/>
          </a:p>
          <a:p>
            <a:pPr>
              <a:buNone/>
            </a:pPr>
            <a:r>
              <a:rPr lang="en-US" dirty="0" smtClean="0"/>
              <a:t>		</a:t>
            </a:r>
          </a:p>
          <a:p>
            <a:pPr>
              <a:buNone/>
            </a:pPr>
            <a:r>
              <a:rPr lang="en-US" dirty="0" smtClean="0"/>
              <a:t>		      </a:t>
            </a:r>
            <a:r>
              <a:rPr lang="en-US" sz="1800" i="1" dirty="0" smtClean="0"/>
              <a:t>***For efficiency, most therapists create template reports of the 		tests they generally use with all essential information.  By 			using the word “student” in place of a name, it is easy to 			REPLACE the name in the document.  You can add and 			remove 	information based on the tests given.  Make sure you</a:t>
            </a:r>
          </a:p>
          <a:p>
            <a:pPr>
              <a:buNone/>
            </a:pPr>
            <a:r>
              <a:rPr lang="en-US" sz="1800" i="1" dirty="0" smtClean="0"/>
              <a:t>			create one for males and one for females.</a:t>
            </a:r>
            <a:endParaRPr lang="en-US" sz="1800" i="1" dirty="0"/>
          </a:p>
        </p:txBody>
      </p:sp>
      <p:sp>
        <p:nvSpPr>
          <p:cNvPr id="3" name="Title 2"/>
          <p:cNvSpPr>
            <a:spLocks noGrp="1"/>
          </p:cNvSpPr>
          <p:nvPr>
            <p:ph type="title"/>
          </p:nvPr>
        </p:nvSpPr>
        <p:spPr>
          <a:xfrm>
            <a:off x="457200" y="274638"/>
            <a:ext cx="8305800" cy="1143000"/>
          </a:xfrm>
        </p:spPr>
        <p:txBody>
          <a:bodyPr>
            <a:noAutofit/>
          </a:bodyPr>
          <a:lstStyle/>
          <a:p>
            <a:r>
              <a:rPr lang="en-US" sz="3000" dirty="0" smtClean="0"/>
              <a:t>Initial Evaluation is completed… now what?</a:t>
            </a:r>
            <a:endParaRPr lang="en-US" sz="3000" dirty="0"/>
          </a:p>
        </p:txBody>
      </p:sp>
      <p:sp>
        <p:nvSpPr>
          <p:cNvPr id="4" name="Rectangle 3"/>
          <p:cNvSpPr/>
          <p:nvPr/>
        </p:nvSpPr>
        <p:spPr>
          <a:xfrm>
            <a:off x="914400" y="27432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914400" y="327660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170" name="Picture 2" descr="C:\Documents and Settings\kelley.kohlsmcmillen\Local Settings\Temporary Internet Files\Content.IE5\XZSWF4LW\writing_clipart[1].png"/>
          <p:cNvPicPr>
            <a:picLocks noChangeAspect="1" noChangeArrowheads="1"/>
          </p:cNvPicPr>
          <p:nvPr/>
        </p:nvPicPr>
        <p:blipFill>
          <a:blip r:embed="rId3" cstate="print"/>
          <a:srcRect/>
          <a:stretch>
            <a:fillRect/>
          </a:stretch>
        </p:blipFill>
        <p:spPr bwMode="auto">
          <a:xfrm>
            <a:off x="7391400" y="1981200"/>
            <a:ext cx="1263875" cy="12239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15888" indent="-6350">
              <a:buNone/>
            </a:pPr>
            <a:r>
              <a:rPr lang="en-US" sz="2000" dirty="0" smtClean="0"/>
              <a:t>For initial evaluations, it is important to follow PED guidelines for qualifying a student for services.  </a:t>
            </a:r>
          </a:p>
          <a:p>
            <a:pPr marL="115888" indent="-6350">
              <a:buNone/>
            </a:pPr>
            <a:endParaRPr lang="en-US" sz="2000" dirty="0" smtClean="0"/>
          </a:p>
          <a:p>
            <a:pPr marL="115888" indent="-6350">
              <a:buNone/>
            </a:pPr>
            <a:r>
              <a:rPr lang="en-US" sz="1400" u="sng" dirty="0" smtClean="0"/>
              <a:t>Speech or Language Impairment- </a:t>
            </a:r>
            <a:r>
              <a:rPr lang="en-US" sz="1400" dirty="0" smtClean="0"/>
              <a:t>A speech or language impairment means a communication disorder, such as stuttering, impaired articulation, a language impairment, or a voice impairment that adversely affects a child's educational performance. (34 CFR Sec. 300.8(c)(11)) </a:t>
            </a:r>
          </a:p>
          <a:p>
            <a:pPr marL="115888" indent="-6350">
              <a:buNone/>
            </a:pPr>
            <a:endParaRPr lang="en-US" sz="1400" dirty="0" smtClean="0"/>
          </a:p>
          <a:p>
            <a:pPr marL="115888" indent="-6350">
              <a:buNone/>
            </a:pPr>
            <a:r>
              <a:rPr lang="en-US" sz="1400" u="sng" dirty="0" smtClean="0"/>
              <a:t>Eligibility-</a:t>
            </a:r>
            <a:r>
              <a:rPr lang="en-US" sz="1400" dirty="0" smtClean="0"/>
              <a:t> Children who are eligible for special education and related services under the category of speech or language impairment (SLI) have a disability that adversely affects their involvement and progress in the general curriculum, including extracurricular and non-academic activities, or their participation in developmentally appropriate activities. To identify characteristics and educational impact, the EDT must address the question of “How do these characteristics of the disability manifest in the child’s natural environment (e.g., home, classroom, recess, etc.)?” </a:t>
            </a:r>
            <a:endParaRPr lang="en-US" sz="1400" dirty="0"/>
          </a:p>
        </p:txBody>
      </p:sp>
      <p:sp>
        <p:nvSpPr>
          <p:cNvPr id="3" name="Title 2"/>
          <p:cNvSpPr>
            <a:spLocks noGrp="1"/>
          </p:cNvSpPr>
          <p:nvPr>
            <p:ph type="title"/>
          </p:nvPr>
        </p:nvSpPr>
        <p:spPr/>
        <p:txBody>
          <a:bodyPr/>
          <a:lstStyle/>
          <a:p>
            <a:r>
              <a:rPr lang="en-US" dirty="0" smtClean="0"/>
              <a:t>Do they qualify?</a:t>
            </a:r>
            <a:endParaRPr lang="en-US" dirty="0"/>
          </a:p>
        </p:txBody>
      </p:sp>
      <p:pic>
        <p:nvPicPr>
          <p:cNvPr id="24578" name="Picture 2" descr="C:\Documents and Settings\kelley.kohlsmcmillen\Local Settings\Temporary Internet Files\Content.IE5\AKCO2872\stethoscope-yes-no[1].png"/>
          <p:cNvPicPr>
            <a:picLocks noChangeAspect="1" noChangeArrowheads="1"/>
          </p:cNvPicPr>
          <p:nvPr/>
        </p:nvPicPr>
        <p:blipFill>
          <a:blip r:embed="rId2" cstate="print"/>
          <a:srcRect/>
          <a:stretch>
            <a:fillRect/>
          </a:stretch>
        </p:blipFill>
        <p:spPr bwMode="auto">
          <a:xfrm>
            <a:off x="4800600" y="5029200"/>
            <a:ext cx="2743200" cy="154983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919</TotalTime>
  <Words>2419</Words>
  <Application>Microsoft Office PowerPoint</Application>
  <PresentationFormat>On-screen Show (4:3)</PresentationFormat>
  <Paragraphs>513</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New Mexico Documentation for Therapy/Evaluations</vt:lpstr>
      <vt:lpstr>Table of Contents</vt:lpstr>
      <vt:lpstr>Documentation- What is required?</vt:lpstr>
      <vt:lpstr>What documentation should I avoid?</vt:lpstr>
      <vt:lpstr>REFERRALS</vt:lpstr>
      <vt:lpstr>Screenings</vt:lpstr>
      <vt:lpstr>Initial Evaluations…(refer if not qualified)</vt:lpstr>
      <vt:lpstr>Initial Evaluation is completed… now what?</vt:lpstr>
      <vt:lpstr>Do they qualify?</vt:lpstr>
      <vt:lpstr>Preschool</vt:lpstr>
      <vt:lpstr>School Age</vt:lpstr>
      <vt:lpstr>Speech Impairment vs English Second Language (ESL)</vt:lpstr>
      <vt:lpstr>Eligibility determination: SLI</vt:lpstr>
      <vt:lpstr>NM PED Speech Report Requirements</vt:lpstr>
      <vt:lpstr>Review Existing Evaluation Data (REED) in place of formal 3 year reevaluation?</vt:lpstr>
      <vt:lpstr>Therapist Requirements at REED.</vt:lpstr>
      <vt:lpstr>Reevaluations</vt:lpstr>
      <vt:lpstr>Eligibility Determination Team (EDT)</vt:lpstr>
      <vt:lpstr>EDT Meeting…</vt:lpstr>
      <vt:lpstr>Therapist Requirements at EDT.</vt:lpstr>
      <vt:lpstr>Individualized Educational Program (IEP) document</vt:lpstr>
      <vt:lpstr>Goals and Objectives</vt:lpstr>
      <vt:lpstr>Common Core:  Speech</vt:lpstr>
      <vt:lpstr>Measurable Goals/Objectives</vt:lpstr>
      <vt:lpstr>Slide 25</vt:lpstr>
      <vt:lpstr>Three components of effective goal/objective.</vt:lpstr>
      <vt:lpstr>Documentation</vt:lpstr>
      <vt:lpstr>Audit Requirements</vt:lpstr>
      <vt:lpstr>Medicaid Ready…</vt:lpstr>
      <vt:lpstr>Working File vs. Central File</vt:lpstr>
      <vt:lpstr>Documentation Efficiency</vt:lpstr>
      <vt:lpstr>Templates</vt:lpstr>
      <vt:lpstr>SOAP Notes</vt:lpstr>
      <vt:lpstr>Maxcapture &amp; SOAP note (example)</vt:lpstr>
      <vt:lpstr>Sample Note Forms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Documentation for Therapy/Evaluations</dc:title>
  <dc:creator> </dc:creator>
  <cp:lastModifiedBy> </cp:lastModifiedBy>
  <cp:revision>120</cp:revision>
  <dcterms:created xsi:type="dcterms:W3CDTF">2015-01-08T15:16:04Z</dcterms:created>
  <dcterms:modified xsi:type="dcterms:W3CDTF">2015-01-09T21:47:04Z</dcterms:modified>
</cp:coreProperties>
</file>