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6" d="100"/>
          <a:sy n="56" d="100"/>
        </p:scale>
        <p:origin x="84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75547-1F22-4446-90E4-AEF09AEA3E28}" type="datetimeFigureOut">
              <a:rPr lang="en-US" smtClean="0"/>
              <a:t>1/20/2015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EC808-C5FF-4F12-9E03-4CFF79A5DE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8454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75547-1F22-4446-90E4-AEF09AEA3E28}" type="datetimeFigureOut">
              <a:rPr lang="en-US" smtClean="0"/>
              <a:t>1/20/2015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EC808-C5FF-4F12-9E03-4CFF79A5DE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95007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75547-1F22-4446-90E4-AEF09AEA3E28}" type="datetimeFigureOut">
              <a:rPr lang="en-US" smtClean="0"/>
              <a:t>1/20/2015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EC808-C5FF-4F12-9E03-4CFF79A5DE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71289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75547-1F22-4446-90E4-AEF09AEA3E28}" type="datetimeFigureOut">
              <a:rPr lang="en-US" smtClean="0"/>
              <a:t>1/20/2015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EC808-C5FF-4F12-9E03-4CFF79A5DEDC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3090514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75547-1F22-4446-90E4-AEF09AEA3E28}" type="datetimeFigureOut">
              <a:rPr lang="en-US" smtClean="0"/>
              <a:t>1/20/2015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EC808-C5FF-4F12-9E03-4CFF79A5DE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710211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75547-1F22-4446-90E4-AEF09AEA3E28}" type="datetimeFigureOut">
              <a:rPr lang="en-US" smtClean="0"/>
              <a:t>1/20/2015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EC808-C5FF-4F12-9E03-4CFF79A5DE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993572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75547-1F22-4446-90E4-AEF09AEA3E28}" type="datetimeFigureOut">
              <a:rPr lang="en-US" smtClean="0"/>
              <a:t>1/20/2015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EC808-C5FF-4F12-9E03-4CFF79A5DE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975877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75547-1F22-4446-90E4-AEF09AEA3E28}" type="datetimeFigureOut">
              <a:rPr lang="en-US" smtClean="0"/>
              <a:t>1/20/2015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EC808-C5FF-4F12-9E03-4CFF79A5DE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666307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75547-1F22-4446-90E4-AEF09AEA3E28}" type="datetimeFigureOut">
              <a:rPr lang="en-US" smtClean="0"/>
              <a:t>1/20/2015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EC808-C5FF-4F12-9E03-4CFF79A5DE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41226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75547-1F22-4446-90E4-AEF09AEA3E28}" type="datetimeFigureOut">
              <a:rPr lang="en-US" smtClean="0"/>
              <a:t>1/20/2015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EC808-C5FF-4F12-9E03-4CFF79A5DE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20303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75547-1F22-4446-90E4-AEF09AEA3E28}" type="datetimeFigureOut">
              <a:rPr lang="en-US" smtClean="0"/>
              <a:t>1/20/2015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EC808-C5FF-4F12-9E03-4CFF79A5DE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19135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75547-1F22-4446-90E4-AEF09AEA3E28}" type="datetimeFigureOut">
              <a:rPr lang="en-US" smtClean="0"/>
              <a:t>1/20/2015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EC808-C5FF-4F12-9E03-4CFF79A5DE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27796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75547-1F22-4446-90E4-AEF09AEA3E28}" type="datetimeFigureOut">
              <a:rPr lang="en-US" smtClean="0"/>
              <a:t>1/20/2015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EC808-C5FF-4F12-9E03-4CFF79A5DE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39480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75547-1F22-4446-90E4-AEF09AEA3E28}" type="datetimeFigureOut">
              <a:rPr lang="en-US" smtClean="0"/>
              <a:t>1/20/2015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EC808-C5FF-4F12-9E03-4CFF79A5DE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22205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75547-1F22-4446-90E4-AEF09AEA3E28}" type="datetimeFigureOut">
              <a:rPr lang="en-US" smtClean="0"/>
              <a:t>1/20/2015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EC808-C5FF-4F12-9E03-4CFF79A5DE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46420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75547-1F22-4446-90E4-AEF09AEA3E28}" type="datetimeFigureOut">
              <a:rPr lang="en-US" smtClean="0"/>
              <a:t>1/20/2015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EC808-C5FF-4F12-9E03-4CFF79A5DE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59450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75547-1F22-4446-90E4-AEF09AEA3E28}" type="datetimeFigureOut">
              <a:rPr lang="en-US" smtClean="0"/>
              <a:t>1/20/2015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EC808-C5FF-4F12-9E03-4CFF79A5DE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12321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58E75547-1F22-4446-90E4-AEF09AEA3E28}" type="datetimeFigureOut">
              <a:rPr lang="en-US" smtClean="0"/>
              <a:t>1/20/2015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0EC808-C5FF-4F12-9E03-4CFF79A5DE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909615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  <p:sldLayoutId id="2147483702" r:id="rId12"/>
    <p:sldLayoutId id="2147483703" r:id="rId13"/>
    <p:sldLayoutId id="2147483704" r:id="rId14"/>
    <p:sldLayoutId id="2147483705" r:id="rId15"/>
    <p:sldLayoutId id="2147483706" r:id="rId16"/>
    <p:sldLayoutId id="214748370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9334766" cy="2020019"/>
          </a:xfrm>
        </p:spPr>
        <p:txBody>
          <a:bodyPr/>
          <a:lstStyle/>
          <a:p>
            <a:r>
              <a:rPr lang="en-US" dirty="0" smtClean="0"/>
              <a:t>Cooperative</a:t>
            </a:r>
            <a:br>
              <a:rPr lang="en-US" dirty="0" smtClean="0"/>
            </a:br>
            <a:r>
              <a:rPr lang="en-US" dirty="0" smtClean="0"/>
              <a:t>Educational </a:t>
            </a:r>
            <a:r>
              <a:rPr lang="en-US" dirty="0" smtClean="0"/>
              <a:t>Services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3640347"/>
            <a:ext cx="8825658" cy="1998453"/>
          </a:xfrm>
        </p:spPr>
        <p:txBody>
          <a:bodyPr>
            <a:normAutofit fontScale="85000" lnSpcReduction="20000"/>
          </a:bodyPr>
          <a:lstStyle/>
          <a:p>
            <a:r>
              <a:rPr lang="en-US" sz="4800" b="1" dirty="0" smtClean="0"/>
              <a:t>School Social Work Documentation</a:t>
            </a:r>
          </a:p>
          <a:p>
            <a:endParaRPr lang="en-US" sz="2400" b="1" dirty="0" smtClean="0"/>
          </a:p>
          <a:p>
            <a:r>
              <a:rPr lang="en-US" sz="3200" b="1" dirty="0" smtClean="0"/>
              <a:t>by </a:t>
            </a:r>
            <a:r>
              <a:rPr lang="en-US" sz="3200" b="1" dirty="0" smtClean="0"/>
              <a:t>Gayle Foster, LISW and Stacie Ortiz, LISW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666774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77106" y="594912"/>
            <a:ext cx="943043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/>
              <a:t>PARENTAL CONSENT FOR</a:t>
            </a:r>
          </a:p>
          <a:p>
            <a:pPr algn="ctr"/>
            <a:r>
              <a:rPr lang="en-US" sz="3600" b="1" dirty="0" smtClean="0"/>
              <a:t>SOCIAL WORK INTERN</a:t>
            </a:r>
            <a:endParaRPr lang="en-US" sz="36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377107" y="2037612"/>
            <a:ext cx="960671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COMPONENTS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 dirty="0" smtClean="0"/>
              <a:t>Best practice: Inform parents when you are supervising a social work intern.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O</a:t>
            </a:r>
            <a:r>
              <a:rPr lang="en-US" sz="2400" dirty="0" smtClean="0"/>
              <a:t>btain consent from parents in order for the intern to interact with student.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Complete each year for new interns and keep this form on file.</a:t>
            </a:r>
          </a:p>
        </p:txBody>
      </p:sp>
    </p:spTree>
    <p:extLst>
      <p:ext uri="{BB962C8B-B14F-4D97-AF65-F5344CB8AC3E}">
        <p14:creationId xmlns:p14="http://schemas.microsoft.com/office/powerpoint/2010/main" val="13371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77106" y="594912"/>
            <a:ext cx="943043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/>
              <a:t>SPECIAL ASSESSMENTS/DOCUMENTATION</a:t>
            </a:r>
            <a:endParaRPr lang="en-US" sz="36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377106" y="1795241"/>
            <a:ext cx="9606710" cy="56015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 smtClean="0"/>
              <a:t>COMPONENTS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 smtClean="0"/>
              <a:t>Bullying Assessment: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200" dirty="0" smtClean="0"/>
              <a:t>Document information reported to you involving bullying accusations with student and record your assessment.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200" dirty="0" smtClean="0"/>
              <a:t>Inform administrator if you feel that there is imminent danger.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200" dirty="0" smtClean="0"/>
              <a:t>Follow up with the student to determine risk and recommendations for intervention.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sz="2200" dirty="0" smtClean="0"/>
              <a:t>Self-harm/Suicide Assessment:</a:t>
            </a:r>
          </a:p>
          <a:p>
            <a:pPr marL="800100" lvl="2" indent="-342900">
              <a:buFont typeface="Arial" panose="020B0604020202020204" pitchFamily="34" charset="0"/>
              <a:buChar char="•"/>
            </a:pPr>
            <a:r>
              <a:rPr lang="en-US" sz="2200" dirty="0" smtClean="0"/>
              <a:t>Document information reported to you regarding self-harm/suicidal ideation/threats.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200" dirty="0" smtClean="0"/>
              <a:t>Inform administrator if you feel that there is imminent danger, determine plan of action and document interactions and intervention plans.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200" dirty="0" smtClean="0"/>
              <a:t>Inform parents.</a:t>
            </a:r>
          </a:p>
          <a:p>
            <a:pPr marL="800100" lvl="2" indent="-342900">
              <a:buFont typeface="Arial" panose="020B0604020202020204" pitchFamily="34" charset="0"/>
              <a:buChar char="•"/>
            </a:pPr>
            <a:endParaRPr lang="en-US" sz="24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\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3996605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77106" y="594912"/>
            <a:ext cx="943043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/>
              <a:t>SPECIAL ASSESSMENTS/DOCUMENTATION</a:t>
            </a:r>
            <a:endParaRPr lang="en-US" sz="36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377106" y="1795241"/>
            <a:ext cx="9606710" cy="41857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 smtClean="0"/>
              <a:t>COMPONENTS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 smtClean="0"/>
              <a:t>CYFD Referral – 841-6100 or #SAFE from a cell phone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200" dirty="0" smtClean="0"/>
              <a:t>Assess if you believe abuse/neglect has occurred.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200" dirty="0" smtClean="0"/>
              <a:t>Inform administration, however their permission is not required in order to contact CYFD or law enforcement.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200" dirty="0" smtClean="0"/>
              <a:t>Document date and time information was reported as well as when you called CYFD.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200" dirty="0" smtClean="0"/>
              <a:t>Depending on the allegations, determine if law enforcement should be contacted and document date and time they were contacted.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200" dirty="0" smtClean="0"/>
              <a:t>Document observations of potential physical injury and ask what happened, however do not probe too much.</a:t>
            </a:r>
            <a:endParaRPr lang="en-US" sz="24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1555083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77106" y="594912"/>
            <a:ext cx="943043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/>
              <a:t>CONFIDENTIALITY</a:t>
            </a:r>
            <a:endParaRPr lang="en-US" sz="36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377106" y="1354566"/>
            <a:ext cx="9606710" cy="52322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 smtClean="0"/>
              <a:t>COMPONENTS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 smtClean="0"/>
              <a:t>If you are keeping paper records, they must be stored in a locked filing cabinet.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 smtClean="0"/>
              <a:t>If you keep a working/shadow file, this must also be stored in a locked filing cabinet.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 smtClean="0"/>
              <a:t>For electronic records, make sure computer and your portable memory devices are password protected.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 smtClean="0"/>
              <a:t>Keep memory device in a locked cabinet.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 smtClean="0"/>
              <a:t>When you leave a school, take your daily documentation with you.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 smtClean="0"/>
              <a:t>Keep documentation for </a:t>
            </a:r>
            <a:r>
              <a:rPr lang="en-US" sz="2200" dirty="0" smtClean="0"/>
              <a:t>5 years.</a:t>
            </a:r>
            <a:endParaRPr lang="en-US" sz="22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 smtClean="0"/>
              <a:t>Be mindful of what you document in your notes.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 smtClean="0"/>
              <a:t>Be mindful of where you are having discussions and where you leave student information.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188441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77106" y="594912"/>
            <a:ext cx="943043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/>
              <a:t>ETHICAL CONSIDERATIONS</a:t>
            </a:r>
            <a:endParaRPr lang="en-US" sz="36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377106" y="1354566"/>
            <a:ext cx="9606710" cy="35702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 smtClean="0"/>
              <a:t>COMPONENTS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 smtClean="0"/>
              <a:t>Remember to do no harm.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 smtClean="0"/>
              <a:t>Remember that your writing and documentation are a reflection of you, CES, the school and the social work profession.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 smtClean="0"/>
              <a:t>Remember that your documentation could be used in legal proceedings.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 smtClean="0"/>
              <a:t>Remember to write as if the student and/or parent might read the information.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 smtClean="0"/>
              <a:t>Avoid judgmental language.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 smtClean="0"/>
              <a:t>Review the NASW’s Code of Ethics. </a:t>
            </a:r>
            <a:r>
              <a:rPr lang="en-US" sz="2400" i="1" smtClean="0"/>
              <a:t>www.socialworkers.org/</a:t>
            </a:r>
            <a:r>
              <a:rPr lang="en-US" sz="2400" b="1" i="1" smtClean="0"/>
              <a:t>code</a:t>
            </a:r>
            <a:r>
              <a:rPr lang="en-US" sz="2400" i="1" smtClean="0"/>
              <a:t>.htm</a:t>
            </a:r>
            <a:endParaRPr lang="en-US" sz="22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40890654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53379" y="914400"/>
            <a:ext cx="8901629" cy="69249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/>
              <a:t>OBJECTIVES FOR TRAINING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600" dirty="0" smtClean="0"/>
              <a:t>To provide school social workers with information, suggestions and guidelines regarding consistent record keeping of interactions with students as well as providing present levels, goals, assessments and evaluations for the IEP.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600" dirty="0" smtClean="0"/>
              <a:t>To provide templates and forms regarding documentation and consent.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600" dirty="0" smtClean="0"/>
              <a:t>To provide information about self-harm/suicide assessments, bullying assessments and CYFD referrals.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600" dirty="0" smtClean="0"/>
              <a:t>To discuss confidentiality and ethical considerations involved in record keeping.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700659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77108" y="837283"/>
            <a:ext cx="943043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/>
              <a:t>SCHOOL SOCIAL WORK EVALUATION</a:t>
            </a:r>
            <a:endParaRPr lang="en-US" sz="36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377108" y="1483614"/>
            <a:ext cx="9430439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COMPONENTS: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 smtClean="0"/>
              <a:t>Demographic Information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 smtClean="0"/>
              <a:t>Referral Date – Evaluation is due 30 days from the date of referral.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 smtClean="0"/>
              <a:t>Reason for Referral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 smtClean="0"/>
              <a:t>Eligibility Determination/Category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 smtClean="0"/>
              <a:t>School Social Work Assessment/Evaluation Procedures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 smtClean="0"/>
              <a:t>Relevant </a:t>
            </a:r>
            <a:r>
              <a:rPr lang="en-US" sz="2200" dirty="0" smtClean="0"/>
              <a:t>Background Information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 smtClean="0"/>
              <a:t>Student Strengths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 smtClean="0"/>
              <a:t>Student’s Current Level of Functioning and Needs/Concerns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 smtClean="0"/>
              <a:t>Supports/Resources Available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 smtClean="0"/>
              <a:t>Factors Impacting Educational Performance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 smtClean="0"/>
              <a:t>Focus Areas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 smtClean="0"/>
              <a:t>Recommendations (will guide goal development/include recommendation of frequency of contact)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 smtClean="0"/>
              <a:t>Social Worker’s name and contact information</a:t>
            </a:r>
          </a:p>
          <a:p>
            <a:endParaRPr lang="en-US" sz="24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723751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77108" y="837283"/>
            <a:ext cx="943043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/>
              <a:t>ANNUAL MEASURABLE GOAL</a:t>
            </a:r>
            <a:endParaRPr lang="en-US" sz="36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377108" y="1483614"/>
            <a:ext cx="9430439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COMPONENTS: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It must be SMART!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Specific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Measurable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Achievable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Relevant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Time Bound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Identified Area of Need and Date Initiated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New Mexico’s Content Standard and Benchmarks</a:t>
            </a:r>
            <a:endParaRPr lang="en-US" sz="2400" dirty="0"/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Criteria for Mastery (percentage/ratio)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Position/Agency Responsible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Methods of Measurement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sz="2400" i="1" dirty="0" smtClean="0"/>
              <a:t>Objectives are not required by the State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endParaRPr lang="en-US" sz="2400" dirty="0" smtClean="0"/>
          </a:p>
          <a:p>
            <a:pPr marL="342900" lvl="1" indent="-342900">
              <a:buFont typeface="Arial" panose="020B0604020202020204" pitchFamily="34" charset="0"/>
              <a:buChar char="•"/>
            </a:pP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1209545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77108" y="837283"/>
            <a:ext cx="943043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/>
              <a:t>PRESENT LEVELS OF</a:t>
            </a:r>
          </a:p>
          <a:p>
            <a:pPr algn="ctr"/>
            <a:r>
              <a:rPr lang="en-US" sz="3600" b="1" dirty="0" smtClean="0"/>
              <a:t>FUNCTIONAL ACHEIVEMENT</a:t>
            </a:r>
            <a:endParaRPr lang="en-US" sz="36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377107" y="2037612"/>
            <a:ext cx="9430439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COMPONENTS: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Complete and provide to IEP facilitator when requested prior to the IEP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Choose the appropriate identified area of need (listed on the Annual Measurable Goal form) and include your assessment regarding student’s functioning for each area. </a:t>
            </a:r>
            <a:endParaRPr lang="en-U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Parent and/or student input can be added during the IEP</a:t>
            </a:r>
          </a:p>
          <a:p>
            <a:pPr marL="0" lvl="1"/>
            <a:endParaRPr lang="en-US" sz="2400" dirty="0" smtClean="0"/>
          </a:p>
          <a:p>
            <a:pPr marL="342900" lvl="1" indent="-342900">
              <a:buFont typeface="Arial" panose="020B0604020202020204" pitchFamily="34" charset="0"/>
              <a:buChar char="•"/>
            </a:pP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2375656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77108" y="837283"/>
            <a:ext cx="943043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/>
              <a:t>DAILY DOCUMENTATION</a:t>
            </a:r>
            <a:endParaRPr lang="en-US" sz="36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377107" y="1340394"/>
            <a:ext cx="9948233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COMPONENTS: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D</a:t>
            </a:r>
            <a:r>
              <a:rPr lang="en-US" sz="2400" dirty="0" smtClean="0"/>
              <a:t>emographic information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IEP Date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Service hours from IEP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Setting (group or individual)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Date of Service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Begin and End Time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Level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Type (Group, Individual or Inclusion)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Units/Time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Activity related to goal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Outcomes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i="1" dirty="0" smtClean="0"/>
              <a:t>Best practice: document every interaction with every student and parent! Include IEP time!!</a:t>
            </a:r>
          </a:p>
        </p:txBody>
      </p:sp>
    </p:spTree>
    <p:extLst>
      <p:ext uri="{BB962C8B-B14F-4D97-AF65-F5344CB8AC3E}">
        <p14:creationId xmlns:p14="http://schemas.microsoft.com/office/powerpoint/2010/main" val="3883080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77108" y="837283"/>
            <a:ext cx="943043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/>
              <a:t>PROGRESS TOWARD ANNUAL GOAL</a:t>
            </a:r>
            <a:endParaRPr lang="en-US" sz="36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377107" y="1483614"/>
            <a:ext cx="9430439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COMPONENTS: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This form is cumulative!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Name of Student, DOB and Grade Level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Annual Measurable Goal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Reporting Period (Quarter, Semester, Trimester)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Check level of progress achieved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Comments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Overview of interactions and observations, strengths and concerns.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Be sure to document how data was collected for the reported period (refer to methods of measurement from Annual Measurable Goal form).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Suggestion: Utilize student input.</a:t>
            </a:r>
            <a:endParaRPr lang="en-US" sz="24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833246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77108" y="837283"/>
            <a:ext cx="943043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/>
              <a:t>RELEASE OF INFORMATION</a:t>
            </a:r>
            <a:endParaRPr lang="en-US" sz="36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377107" y="1483614"/>
            <a:ext cx="9430439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COMPONENTS: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This form is necessary to share and/or receive information with other entities about students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Demographic Information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Entity releasing information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Entity obtaining information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Begin and end dates (not to exceed one year)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Signatures and dates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How to correct mistakes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i="1" dirty="0" smtClean="0"/>
              <a:t>Do not talk to any outside entity about a student without completing this form!!!</a:t>
            </a:r>
          </a:p>
        </p:txBody>
      </p:sp>
    </p:spTree>
    <p:extLst>
      <p:ext uri="{BB962C8B-B14F-4D97-AF65-F5344CB8AC3E}">
        <p14:creationId xmlns:p14="http://schemas.microsoft.com/office/powerpoint/2010/main" val="2120609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77108" y="837283"/>
            <a:ext cx="943043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/>
              <a:t>CONSENT TO SOCIAL WORK</a:t>
            </a:r>
          </a:p>
          <a:p>
            <a:pPr algn="ctr"/>
            <a:r>
              <a:rPr lang="en-US" sz="3600" b="1" dirty="0" smtClean="0"/>
              <a:t>FOR NON-IEP STUDENTS</a:t>
            </a:r>
            <a:endParaRPr lang="en-US" sz="36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377107" y="2037612"/>
            <a:ext cx="9430439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COMPONENTS: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 dirty="0" smtClean="0"/>
              <a:t>You must obtain consent from parents in order to see a student in non-crisis situations if they do not have an IEP.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Be sure to specify the anticipated types of activities/interactions.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Keep this form on file and renew annually (change school year on form!)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Signatures are necessary from only one parent if parents are married.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Signatures are necessary from both parents if they share custody of the student.</a:t>
            </a:r>
          </a:p>
        </p:txBody>
      </p:sp>
    </p:spTree>
    <p:extLst>
      <p:ext uri="{BB962C8B-B14F-4D97-AF65-F5344CB8AC3E}">
        <p14:creationId xmlns:p14="http://schemas.microsoft.com/office/powerpoint/2010/main" val="2031143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753</TotalTime>
  <Words>934</Words>
  <Application>Microsoft Office PowerPoint</Application>
  <PresentationFormat>Widescreen</PresentationFormat>
  <Paragraphs>133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Century Gothic</vt:lpstr>
      <vt:lpstr>Wingdings 3</vt:lpstr>
      <vt:lpstr>Ion</vt:lpstr>
      <vt:lpstr>Cooperative Educational Services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Cooperative Education Services</dc:title>
  <dc:creator>Gayle Foster</dc:creator>
  <cp:lastModifiedBy>Gayle Foster</cp:lastModifiedBy>
  <cp:revision>16</cp:revision>
  <dcterms:created xsi:type="dcterms:W3CDTF">2015-01-19T23:22:54Z</dcterms:created>
  <dcterms:modified xsi:type="dcterms:W3CDTF">2015-01-21T01:49:39Z</dcterms:modified>
</cp:coreProperties>
</file>